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9"/>
  </p:notesMasterIdLst>
  <p:sldIdLst>
    <p:sldId id="285" r:id="rId2"/>
    <p:sldId id="318" r:id="rId3"/>
    <p:sldId id="283" r:id="rId4"/>
    <p:sldId id="258" r:id="rId5"/>
    <p:sldId id="265" r:id="rId6"/>
    <p:sldId id="267" r:id="rId7"/>
    <p:sldId id="307" r:id="rId8"/>
    <p:sldId id="259" r:id="rId9"/>
    <p:sldId id="274" r:id="rId10"/>
    <p:sldId id="293" r:id="rId11"/>
    <p:sldId id="257" r:id="rId12"/>
    <p:sldId id="281" r:id="rId13"/>
    <p:sldId id="282" r:id="rId14"/>
    <p:sldId id="270" r:id="rId15"/>
    <p:sldId id="284" r:id="rId16"/>
    <p:sldId id="264" r:id="rId17"/>
    <p:sldId id="292" r:id="rId18"/>
    <p:sldId id="319" r:id="rId19"/>
    <p:sldId id="297" r:id="rId20"/>
    <p:sldId id="261" r:id="rId21"/>
    <p:sldId id="296" r:id="rId22"/>
    <p:sldId id="320" r:id="rId23"/>
    <p:sldId id="300" r:id="rId24"/>
    <p:sldId id="262" r:id="rId25"/>
    <p:sldId id="263" r:id="rId26"/>
    <p:sldId id="304" r:id="rId27"/>
    <p:sldId id="305" r:id="rId28"/>
    <p:sldId id="294" r:id="rId29"/>
    <p:sldId id="280" r:id="rId30"/>
    <p:sldId id="314" r:id="rId31"/>
    <p:sldId id="315" r:id="rId32"/>
    <p:sldId id="316" r:id="rId33"/>
    <p:sldId id="306" r:id="rId34"/>
    <p:sldId id="275" r:id="rId35"/>
    <p:sldId id="273" r:id="rId36"/>
    <p:sldId id="278" r:id="rId37"/>
    <p:sldId id="289" r:id="rId38"/>
    <p:sldId id="290" r:id="rId39"/>
    <p:sldId id="272" r:id="rId40"/>
    <p:sldId id="308" r:id="rId41"/>
    <p:sldId id="309" r:id="rId42"/>
    <p:sldId id="310" r:id="rId43"/>
    <p:sldId id="312" r:id="rId44"/>
    <p:sldId id="311" r:id="rId45"/>
    <p:sldId id="313" r:id="rId46"/>
    <p:sldId id="302" r:id="rId47"/>
    <p:sldId id="295" r:id="rId48"/>
  </p:sldIdLst>
  <p:sldSz cx="9144000" cy="6858000" type="screen4x3"/>
  <p:notesSz cx="6858000" cy="9144000"/>
  <p:embeddedFontLst>
    <p:embeddedFont>
      <p:font typeface="Calibri"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80571" autoAdjust="0"/>
  </p:normalViewPr>
  <p:slideViewPr>
    <p:cSldViewPr>
      <p:cViewPr varScale="1">
        <p:scale>
          <a:sx n="59" d="100"/>
          <a:sy n="59" d="100"/>
        </p:scale>
        <p:origin x="-165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Revenue</c:v>
                </c:pt>
              </c:strCache>
            </c:strRef>
          </c:tx>
          <c:invertIfNegative val="0"/>
          <c:cat>
            <c:strRef>
              <c:f>Sheet1!$A$2:$A$6</c:f>
              <c:strCache>
                <c:ptCount val="5"/>
                <c:pt idx="0">
                  <c:v>Year 1</c:v>
                </c:pt>
                <c:pt idx="1">
                  <c:v>Year 2</c:v>
                </c:pt>
                <c:pt idx="2">
                  <c:v>Year 3</c:v>
                </c:pt>
                <c:pt idx="3">
                  <c:v>Year 4</c:v>
                </c:pt>
                <c:pt idx="4">
                  <c:v>Year 5</c:v>
                </c:pt>
              </c:strCache>
            </c:strRef>
          </c:cat>
          <c:val>
            <c:numRef>
              <c:f>Sheet1!$B$2:$B$6</c:f>
              <c:numCache>
                <c:formatCode>_(* #,##0_);_(* \(#,##0\);_(* "-"??_);_(@_)</c:formatCode>
                <c:ptCount val="5"/>
                <c:pt idx="0">
                  <c:v>191700</c:v>
                </c:pt>
                <c:pt idx="1">
                  <c:v>603225</c:v>
                </c:pt>
                <c:pt idx="2">
                  <c:v>790560</c:v>
                </c:pt>
                <c:pt idx="3">
                  <c:v>1186290</c:v>
                </c:pt>
                <c:pt idx="4">
                  <c:v>2256750</c:v>
                </c:pt>
              </c:numCache>
            </c:numRef>
          </c:val>
        </c:ser>
        <c:dLbls>
          <c:showLegendKey val="0"/>
          <c:showVal val="0"/>
          <c:showCatName val="0"/>
          <c:showSerName val="0"/>
          <c:showPercent val="0"/>
          <c:showBubbleSize val="0"/>
        </c:dLbls>
        <c:gapWidth val="44"/>
        <c:axId val="41202176"/>
        <c:axId val="70353472"/>
      </c:barChart>
      <c:lineChart>
        <c:grouping val="standard"/>
        <c:varyColors val="0"/>
        <c:ser>
          <c:idx val="1"/>
          <c:order val="1"/>
          <c:tx>
            <c:strRef>
              <c:f>Sheet1!$C$1</c:f>
              <c:strCache>
                <c:ptCount val="1"/>
                <c:pt idx="0">
                  <c:v>Costs/Expenses</c:v>
                </c:pt>
              </c:strCache>
            </c:strRef>
          </c:tx>
          <c:spPr>
            <a:ln w="101600"/>
          </c:spPr>
          <c:marker>
            <c:symbol val="none"/>
          </c:marker>
          <c:cat>
            <c:strRef>
              <c:f>Sheet1!$A$2:$A$6</c:f>
              <c:strCache>
                <c:ptCount val="5"/>
                <c:pt idx="0">
                  <c:v>Year 1</c:v>
                </c:pt>
                <c:pt idx="1">
                  <c:v>Year 2</c:v>
                </c:pt>
                <c:pt idx="2">
                  <c:v>Year 3</c:v>
                </c:pt>
                <c:pt idx="3">
                  <c:v>Year 4</c:v>
                </c:pt>
                <c:pt idx="4">
                  <c:v>Year 5</c:v>
                </c:pt>
              </c:strCache>
            </c:strRef>
          </c:cat>
          <c:val>
            <c:numRef>
              <c:f>Sheet1!$C$2:$C$6</c:f>
              <c:numCache>
                <c:formatCode>_(* #,##0_);_(* \(#,##0\);_(* "-"??_);_(@_)</c:formatCode>
                <c:ptCount val="5"/>
                <c:pt idx="0">
                  <c:v>219444</c:v>
                </c:pt>
                <c:pt idx="1">
                  <c:v>442373</c:v>
                </c:pt>
                <c:pt idx="2">
                  <c:v>614615</c:v>
                </c:pt>
                <c:pt idx="3">
                  <c:v>963587</c:v>
                </c:pt>
                <c:pt idx="4">
                  <c:v>1677060</c:v>
                </c:pt>
              </c:numCache>
            </c:numRef>
          </c:val>
          <c:smooth val="0"/>
        </c:ser>
        <c:ser>
          <c:idx val="2"/>
          <c:order val="2"/>
          <c:tx>
            <c:strRef>
              <c:f>Sheet1!$D$1</c:f>
              <c:strCache>
                <c:ptCount val="1"/>
                <c:pt idx="0">
                  <c:v>Net income</c:v>
                </c:pt>
              </c:strCache>
            </c:strRef>
          </c:tx>
          <c:spPr>
            <a:ln w="101600"/>
          </c:spPr>
          <c:marker>
            <c:symbol val="none"/>
          </c:marker>
          <c:cat>
            <c:strRef>
              <c:f>Sheet1!$A$2:$A$6</c:f>
              <c:strCache>
                <c:ptCount val="5"/>
                <c:pt idx="0">
                  <c:v>Year 1</c:v>
                </c:pt>
                <c:pt idx="1">
                  <c:v>Year 2</c:v>
                </c:pt>
                <c:pt idx="2">
                  <c:v>Year 3</c:v>
                </c:pt>
                <c:pt idx="3">
                  <c:v>Year 4</c:v>
                </c:pt>
                <c:pt idx="4">
                  <c:v>Year 5</c:v>
                </c:pt>
              </c:strCache>
            </c:strRef>
          </c:cat>
          <c:val>
            <c:numRef>
              <c:f>Sheet1!$D$2:$D$6</c:f>
              <c:numCache>
                <c:formatCode>_(* #,##0_);_(* \(#,##0\);_(* "-"??_);_(@_)</c:formatCode>
                <c:ptCount val="5"/>
                <c:pt idx="0">
                  <c:v>-72744</c:v>
                </c:pt>
                <c:pt idx="1">
                  <c:v>125609</c:v>
                </c:pt>
                <c:pt idx="2">
                  <c:v>105567</c:v>
                </c:pt>
                <c:pt idx="3">
                  <c:v>133622</c:v>
                </c:pt>
                <c:pt idx="4">
                  <c:v>347814</c:v>
                </c:pt>
              </c:numCache>
            </c:numRef>
          </c:val>
          <c:smooth val="0"/>
        </c:ser>
        <c:dLbls>
          <c:showLegendKey val="0"/>
          <c:showVal val="0"/>
          <c:showCatName val="0"/>
          <c:showSerName val="0"/>
          <c:showPercent val="0"/>
          <c:showBubbleSize val="0"/>
        </c:dLbls>
        <c:marker val="1"/>
        <c:smooth val="0"/>
        <c:axId val="41202176"/>
        <c:axId val="70353472"/>
      </c:lineChart>
      <c:catAx>
        <c:axId val="41202176"/>
        <c:scaling>
          <c:orientation val="minMax"/>
        </c:scaling>
        <c:delete val="0"/>
        <c:axPos val="b"/>
        <c:majorTickMark val="out"/>
        <c:minorTickMark val="none"/>
        <c:tickLblPos val="nextTo"/>
        <c:crossAx val="70353472"/>
        <c:crosses val="autoZero"/>
        <c:auto val="1"/>
        <c:lblAlgn val="ctr"/>
        <c:lblOffset val="100"/>
        <c:noMultiLvlLbl val="0"/>
      </c:catAx>
      <c:valAx>
        <c:axId val="70353472"/>
        <c:scaling>
          <c:orientation val="minMax"/>
        </c:scaling>
        <c:delete val="0"/>
        <c:axPos val="l"/>
        <c:majorGridlines/>
        <c:numFmt formatCode="_(* #,##0_);_(* \(#,##0\);_(* &quot;-&quot;??_);_(@_)" sourceLinked="1"/>
        <c:majorTickMark val="out"/>
        <c:minorTickMark val="none"/>
        <c:tickLblPos val="nextTo"/>
        <c:crossAx val="412021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41424746149184"/>
          <c:y val="8.0744850075558747E-2"/>
          <c:w val="0.80606723401998992"/>
          <c:h val="0.74298417243299164"/>
        </c:manualLayout>
      </c:layout>
      <c:barChart>
        <c:barDir val="col"/>
        <c:grouping val="clustered"/>
        <c:varyColors val="0"/>
        <c:ser>
          <c:idx val="0"/>
          <c:order val="0"/>
          <c:tx>
            <c:strRef>
              <c:f>Sheet1!$B$1</c:f>
              <c:strCache>
                <c:ptCount val="1"/>
                <c:pt idx="0">
                  <c:v>Revenue</c:v>
                </c:pt>
              </c:strCache>
            </c:strRef>
          </c:tx>
          <c:invertIfNegative val="0"/>
          <c:cat>
            <c:strRef>
              <c:f>Sheet1!$A$2:$A$6</c:f>
              <c:strCache>
                <c:ptCount val="5"/>
                <c:pt idx="0">
                  <c:v>Year 1</c:v>
                </c:pt>
                <c:pt idx="1">
                  <c:v>Year 2</c:v>
                </c:pt>
                <c:pt idx="2">
                  <c:v>Year 3</c:v>
                </c:pt>
                <c:pt idx="3">
                  <c:v>Year 4</c:v>
                </c:pt>
                <c:pt idx="4">
                  <c:v>Year 5</c:v>
                </c:pt>
              </c:strCache>
            </c:strRef>
          </c:cat>
          <c:val>
            <c:numRef>
              <c:f>Sheet1!$B$2:$B$6</c:f>
              <c:numCache>
                <c:formatCode>_(* #,##0_);_(* \(#,##0\);_(* "-"??_);_(@_)</c:formatCode>
                <c:ptCount val="5"/>
                <c:pt idx="0">
                  <c:v>191700</c:v>
                </c:pt>
                <c:pt idx="1">
                  <c:v>603225</c:v>
                </c:pt>
                <c:pt idx="2">
                  <c:v>790560</c:v>
                </c:pt>
                <c:pt idx="3">
                  <c:v>1186290</c:v>
                </c:pt>
                <c:pt idx="4">
                  <c:v>2256750</c:v>
                </c:pt>
              </c:numCache>
            </c:numRef>
          </c:val>
        </c:ser>
        <c:dLbls>
          <c:showLegendKey val="0"/>
          <c:showVal val="0"/>
          <c:showCatName val="0"/>
          <c:showSerName val="0"/>
          <c:showPercent val="0"/>
          <c:showBubbleSize val="0"/>
        </c:dLbls>
        <c:gapWidth val="44"/>
        <c:axId val="41340928"/>
        <c:axId val="70355776"/>
      </c:barChart>
      <c:lineChart>
        <c:grouping val="standard"/>
        <c:varyColors val="0"/>
        <c:ser>
          <c:idx val="1"/>
          <c:order val="1"/>
          <c:tx>
            <c:strRef>
              <c:f>Sheet1!$C$1</c:f>
              <c:strCache>
                <c:ptCount val="1"/>
                <c:pt idx="0">
                  <c:v>Costs/Expenses</c:v>
                </c:pt>
              </c:strCache>
            </c:strRef>
          </c:tx>
          <c:spPr>
            <a:ln w="38100"/>
          </c:spPr>
          <c:marker>
            <c:symbol val="none"/>
          </c:marker>
          <c:cat>
            <c:strRef>
              <c:f>Sheet1!$A$2:$A$6</c:f>
              <c:strCache>
                <c:ptCount val="5"/>
                <c:pt idx="0">
                  <c:v>Year 1</c:v>
                </c:pt>
                <c:pt idx="1">
                  <c:v>Year 2</c:v>
                </c:pt>
                <c:pt idx="2">
                  <c:v>Year 3</c:v>
                </c:pt>
                <c:pt idx="3">
                  <c:v>Year 4</c:v>
                </c:pt>
                <c:pt idx="4">
                  <c:v>Year 5</c:v>
                </c:pt>
              </c:strCache>
            </c:strRef>
          </c:cat>
          <c:val>
            <c:numRef>
              <c:f>Sheet1!$C$2:$C$6</c:f>
              <c:numCache>
                <c:formatCode>_(* #,##0_);_(* \(#,##0\);_(* "-"??_);_(@_)</c:formatCode>
                <c:ptCount val="5"/>
                <c:pt idx="0">
                  <c:v>219444</c:v>
                </c:pt>
                <c:pt idx="1">
                  <c:v>442373</c:v>
                </c:pt>
                <c:pt idx="2">
                  <c:v>614615</c:v>
                </c:pt>
                <c:pt idx="3">
                  <c:v>963587</c:v>
                </c:pt>
                <c:pt idx="4">
                  <c:v>1677060</c:v>
                </c:pt>
              </c:numCache>
            </c:numRef>
          </c:val>
          <c:smooth val="0"/>
        </c:ser>
        <c:ser>
          <c:idx val="2"/>
          <c:order val="2"/>
          <c:tx>
            <c:strRef>
              <c:f>Sheet1!$D$1</c:f>
              <c:strCache>
                <c:ptCount val="1"/>
                <c:pt idx="0">
                  <c:v>Net income</c:v>
                </c:pt>
              </c:strCache>
            </c:strRef>
          </c:tx>
          <c:spPr>
            <a:ln w="38100">
              <a:solidFill>
                <a:srgbClr val="92D050"/>
              </a:solidFill>
            </a:ln>
          </c:spPr>
          <c:marker>
            <c:symbol val="none"/>
          </c:marker>
          <c:cat>
            <c:strRef>
              <c:f>Sheet1!$A$2:$A$6</c:f>
              <c:strCache>
                <c:ptCount val="5"/>
                <c:pt idx="0">
                  <c:v>Year 1</c:v>
                </c:pt>
                <c:pt idx="1">
                  <c:v>Year 2</c:v>
                </c:pt>
                <c:pt idx="2">
                  <c:v>Year 3</c:v>
                </c:pt>
                <c:pt idx="3">
                  <c:v>Year 4</c:v>
                </c:pt>
                <c:pt idx="4">
                  <c:v>Year 5</c:v>
                </c:pt>
              </c:strCache>
            </c:strRef>
          </c:cat>
          <c:val>
            <c:numRef>
              <c:f>Sheet1!$D$2:$D$6</c:f>
              <c:numCache>
                <c:formatCode>_(* #,##0_);_(* \(#,##0\);_(* "-"??_);_(@_)</c:formatCode>
                <c:ptCount val="5"/>
                <c:pt idx="0">
                  <c:v>-72744</c:v>
                </c:pt>
                <c:pt idx="1">
                  <c:v>125609</c:v>
                </c:pt>
                <c:pt idx="2">
                  <c:v>105567</c:v>
                </c:pt>
                <c:pt idx="3">
                  <c:v>133622</c:v>
                </c:pt>
                <c:pt idx="4">
                  <c:v>347814</c:v>
                </c:pt>
              </c:numCache>
            </c:numRef>
          </c:val>
          <c:smooth val="0"/>
        </c:ser>
        <c:dLbls>
          <c:showLegendKey val="0"/>
          <c:showVal val="0"/>
          <c:showCatName val="0"/>
          <c:showSerName val="0"/>
          <c:showPercent val="0"/>
          <c:showBubbleSize val="0"/>
        </c:dLbls>
        <c:marker val="1"/>
        <c:smooth val="0"/>
        <c:axId val="41340928"/>
        <c:axId val="70355776"/>
      </c:lineChart>
      <c:catAx>
        <c:axId val="41340928"/>
        <c:scaling>
          <c:orientation val="minMax"/>
        </c:scaling>
        <c:delete val="0"/>
        <c:axPos val="b"/>
        <c:majorTickMark val="out"/>
        <c:minorTickMark val="none"/>
        <c:tickLblPos val="nextTo"/>
        <c:crossAx val="70355776"/>
        <c:crosses val="autoZero"/>
        <c:auto val="1"/>
        <c:lblAlgn val="ctr"/>
        <c:lblOffset val="100"/>
        <c:noMultiLvlLbl val="0"/>
      </c:catAx>
      <c:valAx>
        <c:axId val="70355776"/>
        <c:scaling>
          <c:orientation val="minMax"/>
        </c:scaling>
        <c:delete val="0"/>
        <c:axPos val="l"/>
        <c:majorGridlines/>
        <c:numFmt formatCode="_(* #,##0_);_(* \(#,##0\);_(* &quot;-&quot;??_);_(@_)" sourceLinked="1"/>
        <c:majorTickMark val="out"/>
        <c:minorTickMark val="none"/>
        <c:tickLblPos val="nextTo"/>
        <c:txPr>
          <a:bodyPr/>
          <a:lstStyle/>
          <a:p>
            <a:pPr>
              <a:defRPr sz="1600"/>
            </a:pPr>
            <a:endParaRPr lang="en-US"/>
          </a:p>
        </c:txPr>
        <c:crossAx val="41340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University</c:v>
                </c:pt>
              </c:strCache>
            </c:strRef>
          </c:tx>
          <c:invertIfNegative val="0"/>
          <c:cat>
            <c:strRef>
              <c:f>Sheet1!$A$2:$A$6</c:f>
              <c:strCache>
                <c:ptCount val="5"/>
                <c:pt idx="0">
                  <c:v>Year 1</c:v>
                </c:pt>
                <c:pt idx="1">
                  <c:v>Year 2</c:v>
                </c:pt>
                <c:pt idx="2">
                  <c:v>Year 3</c:v>
                </c:pt>
                <c:pt idx="3">
                  <c:v>Year 4</c:v>
                </c:pt>
                <c:pt idx="4">
                  <c:v>Year 5</c:v>
                </c:pt>
              </c:strCache>
            </c:strRef>
          </c:cat>
          <c:val>
            <c:numRef>
              <c:f>Sheet1!$B$2:$B$6</c:f>
              <c:numCache>
                <c:formatCode>#,##0</c:formatCode>
                <c:ptCount val="5"/>
                <c:pt idx="0">
                  <c:v>108000</c:v>
                </c:pt>
                <c:pt idx="1">
                  <c:v>342000</c:v>
                </c:pt>
                <c:pt idx="2">
                  <c:v>450000</c:v>
                </c:pt>
                <c:pt idx="3">
                  <c:v>675000</c:v>
                </c:pt>
                <c:pt idx="4">
                  <c:v>1215000</c:v>
                </c:pt>
              </c:numCache>
            </c:numRef>
          </c:val>
        </c:ser>
        <c:ser>
          <c:idx val="1"/>
          <c:order val="1"/>
          <c:tx>
            <c:strRef>
              <c:f>Sheet1!$C$1</c:f>
              <c:strCache>
                <c:ptCount val="1"/>
                <c:pt idx="0">
                  <c:v>Laudromat</c:v>
                </c:pt>
              </c:strCache>
            </c:strRef>
          </c:tx>
          <c:invertIfNegative val="0"/>
          <c:cat>
            <c:strRef>
              <c:f>Sheet1!$A$2:$A$6</c:f>
              <c:strCache>
                <c:ptCount val="5"/>
                <c:pt idx="0">
                  <c:v>Year 1</c:v>
                </c:pt>
                <c:pt idx="1">
                  <c:v>Year 2</c:v>
                </c:pt>
                <c:pt idx="2">
                  <c:v>Year 3</c:v>
                </c:pt>
                <c:pt idx="3">
                  <c:v>Year 4</c:v>
                </c:pt>
                <c:pt idx="4">
                  <c:v>Year 5</c:v>
                </c:pt>
              </c:strCache>
            </c:strRef>
          </c:cat>
          <c:val>
            <c:numRef>
              <c:f>Sheet1!$C$2:$C$6</c:f>
              <c:numCache>
                <c:formatCode>#,##0</c:formatCode>
                <c:ptCount val="5"/>
                <c:pt idx="0">
                  <c:v>67500</c:v>
                </c:pt>
                <c:pt idx="1">
                  <c:v>210600</c:v>
                </c:pt>
                <c:pt idx="2">
                  <c:v>274500</c:v>
                </c:pt>
                <c:pt idx="3">
                  <c:v>412200</c:v>
                </c:pt>
                <c:pt idx="4">
                  <c:v>742500</c:v>
                </c:pt>
              </c:numCache>
            </c:numRef>
          </c:val>
        </c:ser>
        <c:ser>
          <c:idx val="2"/>
          <c:order val="2"/>
          <c:tx>
            <c:strRef>
              <c:f>Sheet1!$D$1</c:f>
              <c:strCache>
                <c:ptCount val="1"/>
                <c:pt idx="0">
                  <c:v>Apartment</c:v>
                </c:pt>
              </c:strCache>
            </c:strRef>
          </c:tx>
          <c:invertIfNegative val="0"/>
          <c:cat>
            <c:strRef>
              <c:f>Sheet1!$A$2:$A$6</c:f>
              <c:strCache>
                <c:ptCount val="5"/>
                <c:pt idx="0">
                  <c:v>Year 1</c:v>
                </c:pt>
                <c:pt idx="1">
                  <c:v>Year 2</c:v>
                </c:pt>
                <c:pt idx="2">
                  <c:v>Year 3</c:v>
                </c:pt>
                <c:pt idx="3">
                  <c:v>Year 4</c:v>
                </c:pt>
                <c:pt idx="4">
                  <c:v>Year 5</c:v>
                </c:pt>
              </c:strCache>
            </c:strRef>
          </c:cat>
          <c:val>
            <c:numRef>
              <c:f>Sheet1!$D$2:$D$6</c:f>
              <c:numCache>
                <c:formatCode>#,##0</c:formatCode>
                <c:ptCount val="5"/>
                <c:pt idx="0">
                  <c:v>10800</c:v>
                </c:pt>
                <c:pt idx="1">
                  <c:v>33750</c:v>
                </c:pt>
                <c:pt idx="2">
                  <c:v>44100</c:v>
                </c:pt>
                <c:pt idx="3">
                  <c:v>66150</c:v>
                </c:pt>
                <c:pt idx="4">
                  <c:v>119250</c:v>
                </c:pt>
              </c:numCache>
            </c:numRef>
          </c:val>
        </c:ser>
        <c:ser>
          <c:idx val="3"/>
          <c:order val="3"/>
          <c:tx>
            <c:strRef>
              <c:f>Sheet1!$E$1</c:f>
              <c:strCache>
                <c:ptCount val="1"/>
                <c:pt idx="0">
                  <c:v>Household</c:v>
                </c:pt>
              </c:strCache>
            </c:strRef>
          </c:tx>
          <c:invertIfNegative val="0"/>
          <c:cat>
            <c:strRef>
              <c:f>Sheet1!$A$2:$A$6</c:f>
              <c:strCache>
                <c:ptCount val="5"/>
                <c:pt idx="0">
                  <c:v>Year 1</c:v>
                </c:pt>
                <c:pt idx="1">
                  <c:v>Year 2</c:v>
                </c:pt>
                <c:pt idx="2">
                  <c:v>Year 3</c:v>
                </c:pt>
                <c:pt idx="3">
                  <c:v>Year 4</c:v>
                </c:pt>
                <c:pt idx="4">
                  <c:v>Year 5</c:v>
                </c:pt>
              </c:strCache>
            </c:strRef>
          </c:cat>
          <c:val>
            <c:numRef>
              <c:f>Sheet1!$E$2:$E$6</c:f>
              <c:numCache>
                <c:formatCode>#,##0</c:formatCode>
                <c:ptCount val="5"/>
                <c:pt idx="0">
                  <c:v>5400</c:v>
                </c:pt>
                <c:pt idx="1">
                  <c:v>16875</c:v>
                </c:pt>
                <c:pt idx="2">
                  <c:v>21960</c:v>
                </c:pt>
                <c:pt idx="3">
                  <c:v>21960</c:v>
                </c:pt>
                <c:pt idx="4">
                  <c:v>180000</c:v>
                </c:pt>
              </c:numCache>
            </c:numRef>
          </c:val>
        </c:ser>
        <c:dLbls>
          <c:showLegendKey val="0"/>
          <c:showVal val="0"/>
          <c:showCatName val="0"/>
          <c:showSerName val="0"/>
          <c:showPercent val="0"/>
          <c:showBubbleSize val="0"/>
        </c:dLbls>
        <c:gapWidth val="44"/>
        <c:overlap val="100"/>
        <c:axId val="100231168"/>
        <c:axId val="70358080"/>
      </c:barChart>
      <c:catAx>
        <c:axId val="100231168"/>
        <c:scaling>
          <c:orientation val="minMax"/>
        </c:scaling>
        <c:delete val="0"/>
        <c:axPos val="b"/>
        <c:majorTickMark val="out"/>
        <c:minorTickMark val="none"/>
        <c:tickLblPos val="nextTo"/>
        <c:crossAx val="70358080"/>
        <c:crosses val="autoZero"/>
        <c:auto val="1"/>
        <c:lblAlgn val="ctr"/>
        <c:lblOffset val="100"/>
        <c:noMultiLvlLbl val="0"/>
      </c:catAx>
      <c:valAx>
        <c:axId val="70358080"/>
        <c:scaling>
          <c:orientation val="minMax"/>
        </c:scaling>
        <c:delete val="0"/>
        <c:axPos val="l"/>
        <c:majorGridlines/>
        <c:numFmt formatCode="#,##0" sourceLinked="1"/>
        <c:majorTickMark val="out"/>
        <c:minorTickMark val="none"/>
        <c:tickLblPos val="nextTo"/>
        <c:crossAx val="1002311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6DA784-E701-44C2-8B87-A2514AA77432}" type="datetimeFigureOut">
              <a:rPr lang="en-US" smtClean="0"/>
              <a:pPr/>
              <a:t>12/13/2011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D8899-C7C9-4B7F-9E8D-D3927E4C46D9}" type="slidenum">
              <a:rPr lang="en-US" smtClean="0"/>
              <a:pPr/>
              <a:t>‹#›</a:t>
            </a:fld>
            <a:endParaRPr lang="en-US"/>
          </a:p>
        </p:txBody>
      </p:sp>
    </p:spTree>
    <p:extLst>
      <p:ext uri="{BB962C8B-B14F-4D97-AF65-F5344CB8AC3E}">
        <p14:creationId xmlns:p14="http://schemas.microsoft.com/office/powerpoint/2010/main" val="1690434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oinlaundry.org/resources/industryoverview.cf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peterli.com/cpm/pdfs/2011-College-Housing-Report.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nmhc.org/Content/ServeContent.cfm?ContentItemID=1152"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factfinder.census.gov/servlet/ThematicMapFramesetServlet?_bm=y&amp;-_MapEvent=zoom&amp;-errMsg=&amp;-_useSS=N&amp;-_dBy=330&amp;-redoLog=false&amp;-_zoomLevel=10&amp;-tm_name=ACS_2009_5YR_G00_M00621&amp;-tm_config=|b=50|l=en|t=5309|zf=0.0|ms=thm_def|dw=33.18084626058803|dh=17.656425207351308|dt=gov.census.aff.domain.map.EnglishMapExtent|if=gif|cx=-114.17580284137583|cy=44.779236580446664|zl=9|pz=9|bo=|bl=|ft=|fl=|g=01000US|ds=ACS_2009_5YR_G00_|sb=49|tud=false|db=330|mn=55.9|mx=77.2|cc=2|cm=1|cn=3|cb=|um=Percent|pr=1|th=ACS_2009_5YR_G00_M00621|sf=N|sg=&amp;-PANEL_ID=tm_result&amp;-_pageY=&amp;-_lang=en&amp;-_pageX=&amp;-geo_id=01000US&amp;-CONTEXT=tm&amp;-_mapY=&amp;-_mapX=&amp;-_latitude=&amp;-format=&amp;-_pan=&amp;-ds_name=ACS_2009_5YR_G00_&amp;-_longitude=&amp;-_changeMap=pan"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www.electricchoice.com/electricity-prices-by-state.php" TargetMode="External"/><Relationship Id="rId4" Type="http://schemas.openxmlformats.org/officeDocument/2006/relationships/hyperlink" Target="http://chronicle.com/article/Map-Number-of-Colleges-and/48155/"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JLB here w/ Tee, Brennan &amp; Jon to introduce an award-winning, patent-pending technology: the X-Lint. </a:t>
            </a:r>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1</a:t>
            </a:fld>
            <a:endParaRPr lang="en-US"/>
          </a:p>
        </p:txBody>
      </p:sp>
    </p:spTree>
    <p:extLst>
      <p:ext uri="{BB962C8B-B14F-4D97-AF65-F5344CB8AC3E}">
        <p14:creationId xmlns:p14="http://schemas.microsoft.com/office/powerpoint/2010/main" val="365916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X-Lint is</a:t>
            </a:r>
            <a:r>
              <a:rPr lang="en-US" baseline="0" dirty="0" smtClean="0"/>
              <a:t> an award-winning, patent-pending technology that</a:t>
            </a:r>
            <a:r>
              <a:rPr lang="en-US" dirty="0" smtClean="0"/>
              <a:t>…</a:t>
            </a:r>
          </a:p>
          <a:p>
            <a:endParaRPr lang="en-US" dirty="0" smtClean="0"/>
          </a:p>
          <a:p>
            <a:pPr marL="228600" indent="-228600">
              <a:buAutoNum type="arabicPeriod"/>
            </a:pPr>
            <a:r>
              <a:rPr lang="en-US" dirty="0" smtClean="0"/>
              <a:t>Is really easy to install.  One of the greatest features of the X-Lint is how easy it is to get it up and running.  You</a:t>
            </a:r>
            <a:r>
              <a:rPr lang="en-US" baseline="0" dirty="0" smtClean="0"/>
              <a:t> simply pull out your old dryer filter and slide in the X-Lint… boom!  Done!  Simple. [CLICK]</a:t>
            </a:r>
          </a:p>
          <a:p>
            <a:pPr marL="228600" indent="-228600">
              <a:buAutoNum type="arabicPeriod"/>
            </a:pPr>
            <a:endParaRPr lang="en-US" baseline="0" dirty="0" smtClean="0"/>
          </a:p>
          <a:p>
            <a:pPr marL="228600" indent="-228600">
              <a:buAutoNum type="arabicPeriod"/>
            </a:pPr>
            <a:r>
              <a:rPr lang="en-US" baseline="0" dirty="0" smtClean="0"/>
              <a:t>Clears lint throughout the cycle.  This is the magic of the X-Lint.  It actually uses the airflow normally generated by the dryer to drive the fan.  As the fan spins, it pushes the lint to the outside of the area swept by the blades, leaving an open space for air to easily pass through.  As long as your dryer is running, so is the X-Lint. It is elegant and simple; you don’t have to worry about settings or whether the battery still has a charge – it’s a passive device, powered by the airflow in the dryer: brilliant! [CLICK]</a:t>
            </a:r>
          </a:p>
          <a:p>
            <a:pPr marL="228600" indent="-228600">
              <a:buAutoNum type="arabicPeriod"/>
            </a:pPr>
            <a:endParaRPr lang="en-US" baseline="0" dirty="0" smtClean="0"/>
          </a:p>
          <a:p>
            <a:pPr marL="228600" indent="-228600">
              <a:buAutoNum type="arabicPeriod"/>
            </a:pPr>
            <a:r>
              <a:rPr lang="en-US" baseline="0" dirty="0" smtClean="0"/>
              <a:t>Offers 10-30% efficiency gains.  By opening a clear path for the air to escape out of the dryer, it becomes more efficient… 10% - 30% more.  As we saw earlier, this means an average of $40 in annual savings. </a:t>
            </a:r>
          </a:p>
          <a:p>
            <a:pPr marL="228600" indent="-228600">
              <a:buAutoNum type="arabicPeriod"/>
            </a:pPr>
            <a:endParaRPr lang="en-US" baseline="0" dirty="0" smtClean="0"/>
          </a:p>
          <a:p>
            <a:pPr marL="228600" indent="-228600">
              <a:buAutoNum type="arabicPeriod"/>
            </a:pPr>
            <a:r>
              <a:rPr lang="en-US" baseline="0" dirty="0" smtClean="0"/>
              <a:t>All of these incredible benefits at a price of $45.  We’ll show you where that stands relative to other options in a little bit.</a:t>
            </a:r>
          </a:p>
          <a:p>
            <a:pPr marL="228600" indent="-228600">
              <a:buAutoNum type="arabicPeriod"/>
            </a:pPr>
            <a:endParaRPr lang="en-US" baseline="0" dirty="0" smtClean="0"/>
          </a:p>
          <a:p>
            <a:pPr marL="0" indent="0">
              <a:buNone/>
            </a:pPr>
            <a:r>
              <a:rPr lang="en-US" baseline="0" dirty="0" smtClean="0"/>
              <a:t>That’s incredible benefit that doesn’t account for any time savings, green benefits (environment) or safety value (life/fire)</a:t>
            </a:r>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10</a:t>
            </a:fld>
            <a:endParaRPr lang="en-US"/>
          </a:p>
        </p:txBody>
      </p:sp>
    </p:spTree>
    <p:extLst>
      <p:ext uri="{BB962C8B-B14F-4D97-AF65-F5344CB8AC3E}">
        <p14:creationId xmlns:p14="http://schemas.microsoft.com/office/powerpoint/2010/main" val="199247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several different segments of the market that would be interested in cutting down their electricity costs…  Let me introduce them to you.</a:t>
            </a:r>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11</a:t>
            </a:fld>
            <a:endParaRPr lang="en-US"/>
          </a:p>
        </p:txBody>
      </p:sp>
    </p:spTree>
    <p:extLst>
      <p:ext uri="{BB962C8B-B14F-4D97-AF65-F5344CB8AC3E}">
        <p14:creationId xmlns:p14="http://schemas.microsoft.com/office/powerpoint/2010/main" val="3339349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Larry</a:t>
            </a:r>
            <a:r>
              <a:rPr lang="en-US" baseline="0" dirty="0" smtClean="0"/>
              <a:t> the Laundromat Owner… he owns and operates one of the 35,000 Laundromats nationwide.  His shop is located in an urban area with a high renter population. On average, he operates 20 dryers in his business.</a:t>
            </a:r>
            <a:endParaRPr lang="en-US" dirty="0" smtClean="0"/>
          </a:p>
          <a:p>
            <a:endParaRPr lang="en-US" dirty="0" smtClean="0">
              <a:hlinkClick r:id="rId3"/>
            </a:endParaRPr>
          </a:p>
          <a:p>
            <a:r>
              <a:rPr lang="en-US" dirty="0" smtClean="0">
                <a:hlinkClick r:id="rId3"/>
              </a:rPr>
              <a:t>http://coinlaundry.org/resources/industryoverview.cfm</a:t>
            </a:r>
            <a:endParaRPr lang="en-US" dirty="0" smtClean="0"/>
          </a:p>
        </p:txBody>
      </p:sp>
      <p:sp>
        <p:nvSpPr>
          <p:cNvPr id="4" name="Slide Number Placeholder 3"/>
          <p:cNvSpPr>
            <a:spLocks noGrp="1"/>
          </p:cNvSpPr>
          <p:nvPr>
            <p:ph type="sldNum" sz="quarter" idx="10"/>
          </p:nvPr>
        </p:nvSpPr>
        <p:spPr/>
        <p:txBody>
          <a:bodyPr/>
          <a:lstStyle/>
          <a:p>
            <a:fld id="{3C5D8899-C7C9-4B7F-9E8D-D3927E4C46D9}" type="slidenum">
              <a:rPr lang="en-US" smtClean="0"/>
              <a:pPr/>
              <a:t>12</a:t>
            </a:fld>
            <a:endParaRPr lang="en-US"/>
          </a:p>
        </p:txBody>
      </p:sp>
    </p:spTree>
    <p:extLst>
      <p:ext uri="{BB962C8B-B14F-4D97-AF65-F5344CB8AC3E}">
        <p14:creationId xmlns:p14="http://schemas.microsoft.com/office/powerpoint/2010/main" val="1287003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http://www.peterli.com/cpm/pdfs/2011-College-Housing-Report.pdf</a:t>
            </a:r>
            <a:endParaRPr lang="en-US" dirty="0" smtClean="0"/>
          </a:p>
          <a:p>
            <a:r>
              <a:rPr lang="en-US" dirty="0" smtClean="0">
                <a:hlinkClick r:id="rId4"/>
              </a:rPr>
              <a:t>http://www.nmhc.org/Content/ServeContent.cfm?ContentItemID=1152</a:t>
            </a:r>
            <a:endParaRPr lang="en-US" dirty="0" smtClean="0"/>
          </a:p>
          <a:p>
            <a:endParaRPr lang="en-US" dirty="0" smtClean="0"/>
          </a:p>
          <a:p>
            <a:r>
              <a:rPr lang="en-US" dirty="0" smtClean="0"/>
              <a:t>Paul the purchasing agent is</a:t>
            </a:r>
            <a:r>
              <a:rPr lang="en-US" baseline="0" dirty="0" smtClean="0"/>
              <a:t> in charge of buying decisions for multiple locations that have multiple units such as Universities and Apartment complexes.</a:t>
            </a:r>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13</a:t>
            </a:fld>
            <a:endParaRPr lang="en-US"/>
          </a:p>
        </p:txBody>
      </p:sp>
    </p:spTree>
    <p:extLst>
      <p:ext uri="{BB962C8B-B14F-4D97-AF65-F5344CB8AC3E}">
        <p14:creationId xmlns:p14="http://schemas.microsoft.com/office/powerpoint/2010/main" val="2557480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George and Martha… homeowners.</a:t>
            </a:r>
            <a:r>
              <a:rPr lang="en-US" baseline="0" dirty="0" smtClean="0"/>
              <a:t> There are 93 million homeowners just like George and Martha. They use their dryer 6-9 times per week and spend an insane $115 per year on electricity just to dry their clothes.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14</a:t>
            </a:fld>
            <a:endParaRPr lang="en-US"/>
          </a:p>
        </p:txBody>
      </p:sp>
    </p:spTree>
    <p:extLst>
      <p:ext uri="{BB962C8B-B14F-4D97-AF65-F5344CB8AC3E}">
        <p14:creationId xmlns:p14="http://schemas.microsoft.com/office/powerpoint/2010/main" val="2737215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Energy savings vs. payback period??  BANG FOR YOUR BUCK in terms of savings compared to cost of product</a:t>
            </a:r>
          </a:p>
          <a:p>
            <a:endParaRPr lang="en-US" baseline="0" dirty="0" smtClean="0"/>
          </a:p>
          <a:p>
            <a:r>
              <a:rPr lang="en-US" baseline="0" dirty="0" smtClean="0"/>
              <a:t>Who are the other businesses that are trying to get the attention of Larry, Paul and George and Martha?  As it turns out, X-Lint is an innovative, new technology so, there aren’t any direct competitors. There are a few indirect competitors worth mentioning, but you’ll see X-Lint fits in a nice, blue ocean.</a:t>
            </a:r>
          </a:p>
          <a:p>
            <a:endParaRPr lang="en-US" baseline="0" dirty="0" smtClean="0"/>
          </a:p>
          <a:p>
            <a:r>
              <a:rPr lang="en-US" baseline="0" dirty="0" smtClean="0"/>
              <a:t>1- Status Quo.  Some people clean their filter after each cycle.  They’ve been doing it for years and their clothes got dry.  It works and will continue to work. It is the baseline against which we offer 30% efficiency gains. Many do not clean their filter between cycles and suffer even worse performance; for these folks, the gains may be north of 30%, as Justin explained, earlier.</a:t>
            </a:r>
          </a:p>
          <a:p>
            <a:endParaRPr lang="en-US" baseline="0" dirty="0" smtClean="0"/>
          </a:p>
          <a:p>
            <a:r>
              <a:rPr lang="en-US" baseline="0" dirty="0" smtClean="0"/>
              <a:t>2 – Vent cap.  This cap attaches to the end of your dryer vent, outside the home, and helps to keep heat from escaping / cold air from entering the dryer area.  If the dryer doesn’t have to continuously fight cold air, it will use less energy.  However, it doesn’t solve the problem of improved airflow.</a:t>
            </a:r>
          </a:p>
          <a:p>
            <a:endParaRPr lang="en-US" baseline="0" dirty="0" smtClean="0"/>
          </a:p>
          <a:p>
            <a:r>
              <a:rPr lang="en-US" baseline="0" dirty="0" smtClean="0"/>
              <a:t>3 – Dryer vent wizard.  If the vent coming out of the back of the dryer is clogged with lint, airflow is going to be a problem.  Essentially, Dryer Vent Wizard or Service Master are the </a:t>
            </a:r>
            <a:r>
              <a:rPr lang="en-US" baseline="0" dirty="0" err="1" smtClean="0"/>
              <a:t>roto</a:t>
            </a:r>
            <a:r>
              <a:rPr lang="en-US" baseline="0" dirty="0" smtClean="0"/>
              <a:t>-rooter for your dryer vent.  These services require a person to come out to your home to clean your duct work.  They effectively improve airflow but are more costly than the X-Lint and do not provide the same efficiency gain.</a:t>
            </a:r>
          </a:p>
          <a:p>
            <a:endParaRPr lang="en-US" baseline="0" dirty="0" smtClean="0"/>
          </a:p>
          <a:p>
            <a:r>
              <a:rPr lang="en-US" baseline="0" dirty="0" smtClean="0"/>
              <a:t>4 – HE Dryers/Washers.  These are great as a pair.  They offer a similar efficiency gain compared to the X-Lint but at a much greater cost making this an unlikely solution for most folks with a payback period of a decade or more.</a:t>
            </a:r>
          </a:p>
          <a:p>
            <a:endParaRPr lang="en-US" baseline="0" dirty="0" smtClean="0"/>
          </a:p>
          <a:p>
            <a:r>
              <a:rPr lang="en-US" baseline="0" dirty="0" smtClean="0"/>
              <a:t>5 – X-Lint.  The award winning X-Lint offers similar efficiency gains to the HE appliances… [CLICK] but at a much more accessible price, allowing us to work in an area of the market with no competitors… a “blue ocean”.</a:t>
            </a:r>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15</a:t>
            </a:fld>
            <a:endParaRPr lang="en-US"/>
          </a:p>
        </p:txBody>
      </p:sp>
    </p:spTree>
    <p:extLst>
      <p:ext uri="{BB962C8B-B14F-4D97-AF65-F5344CB8AC3E}">
        <p14:creationId xmlns:p14="http://schemas.microsoft.com/office/powerpoint/2010/main" val="974883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can we best tell our customers how amazing the award winning patent pending X-Lint is?</a:t>
            </a:r>
          </a:p>
          <a:p>
            <a:endParaRPr lang="en-US" baseline="0" dirty="0" smtClean="0"/>
          </a:p>
          <a:p>
            <a:r>
              <a:rPr lang="en-US" baseline="0" dirty="0" smtClean="0"/>
              <a:t>Online Ads: Planet Laundry website!! Google </a:t>
            </a:r>
            <a:r>
              <a:rPr lang="en-US" baseline="0" dirty="0" err="1" smtClean="0"/>
              <a:t>Adwords</a:t>
            </a:r>
            <a:r>
              <a:rPr lang="en-US" baseline="0" dirty="0" smtClean="0"/>
              <a:t>, Bing Ads, etc., keyword formation, SEO blah </a:t>
            </a:r>
            <a:r>
              <a:rPr lang="en-US" baseline="0" dirty="0" err="1" smtClean="0"/>
              <a:t>blah</a:t>
            </a:r>
            <a:r>
              <a:rPr lang="en-US" baseline="0" dirty="0" smtClean="0"/>
              <a:t> </a:t>
            </a:r>
            <a:r>
              <a:rPr lang="en-US" baseline="0" dirty="0" err="1" smtClean="0"/>
              <a:t>blah</a:t>
            </a:r>
            <a:r>
              <a:rPr lang="en-US" baseline="0" dirty="0" smtClean="0"/>
              <a:t>….</a:t>
            </a:r>
          </a:p>
          <a:p>
            <a:endParaRPr lang="en-US" baseline="0" dirty="0" smtClean="0"/>
          </a:p>
          <a:p>
            <a:r>
              <a:rPr lang="en-US" baseline="0" dirty="0" smtClean="0"/>
              <a:t>Trade publications: Planet Laundry publication (Larry)</a:t>
            </a:r>
          </a:p>
          <a:p>
            <a:endParaRPr lang="en-US" baseline="0" dirty="0" smtClean="0"/>
          </a:p>
          <a:p>
            <a:r>
              <a:rPr lang="en-US" baseline="0" dirty="0" smtClean="0"/>
              <a:t>Xlint.ly website!: simple e commerce</a:t>
            </a:r>
          </a:p>
          <a:p>
            <a:endParaRPr lang="en-US" baseline="0" dirty="0" smtClean="0"/>
          </a:p>
          <a:p>
            <a:r>
              <a:rPr lang="en-US" baseline="0" dirty="0" smtClean="0"/>
              <a:t>Sales Force: Simple, come to you, demonstration, easy installation, start saving quickly (Larry and Paul)</a:t>
            </a:r>
          </a:p>
          <a:p>
            <a:endParaRPr lang="en-US" baseline="0" dirty="0" smtClean="0"/>
          </a:p>
          <a:p>
            <a:r>
              <a:rPr lang="en-US" baseline="0" dirty="0" smtClean="0"/>
              <a:t>Utility partnerships: making it easier for the consumers, simple rebate process, less out of pocket expense for the consumer. (George &amp; Martha)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16</a:t>
            </a:fld>
            <a:endParaRPr lang="en-US"/>
          </a:p>
        </p:txBody>
      </p:sp>
    </p:spTree>
    <p:extLst>
      <p:ext uri="{BB962C8B-B14F-4D97-AF65-F5344CB8AC3E}">
        <p14:creationId xmlns:p14="http://schemas.microsoft.com/office/powerpoint/2010/main" val="2808488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start out in Colorado.  We have established relationships here which should help us get off the ground.  This is our test market and proof of concept.</a:t>
            </a:r>
          </a:p>
          <a:p>
            <a:endParaRPr lang="en-US" baseline="0" dirty="0" smtClean="0"/>
          </a:p>
          <a:p>
            <a:r>
              <a:rPr lang="en-US" baseline="0" dirty="0" smtClean="0"/>
              <a:t>From here, we look to densely populated areas that have high electricity costs (indicated by the red on the map)</a:t>
            </a:r>
          </a:p>
          <a:p>
            <a:r>
              <a:rPr lang="en-US" baseline="0" dirty="0" smtClean="0"/>
              <a:t>-- California, Texas and New York.</a:t>
            </a:r>
          </a:p>
          <a:p>
            <a:endParaRPr lang="en-US" dirty="0" smtClean="0"/>
          </a:p>
          <a:p>
            <a:r>
              <a:rPr lang="en-US" baseline="0" dirty="0" smtClean="0"/>
              <a:t>Combined, the dozen or so utilities in these areas touch 42 million potential customers</a:t>
            </a:r>
          </a:p>
          <a:p>
            <a:endParaRPr lang="en-US" baseline="0" dirty="0" smtClean="0"/>
          </a:p>
          <a:p>
            <a:r>
              <a:rPr lang="en-US" baseline="0" dirty="0" smtClean="0"/>
              <a:t>From these 42 million potential customers, Tee will explain how this impacts X-</a:t>
            </a:r>
            <a:r>
              <a:rPr lang="en-US" baseline="0" dirty="0" err="1" smtClean="0"/>
              <a:t>Lints</a:t>
            </a:r>
            <a:r>
              <a:rPr lang="en-US" baseline="0" dirty="0" smtClean="0"/>
              <a:t> financial prospects…</a:t>
            </a:r>
          </a:p>
          <a:p>
            <a:endParaRPr lang="en-US" baseline="0" dirty="0" smtClean="0"/>
          </a:p>
          <a:p>
            <a:endParaRPr lang="en-US" baseline="0" dirty="0" smtClean="0"/>
          </a:p>
          <a:p>
            <a:r>
              <a:rPr lang="en-US" baseline="0" dirty="0" smtClean="0"/>
              <a:t>Now I am going to pass it off to Tee to talk about our financial situation</a:t>
            </a:r>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17</a:t>
            </a:fld>
            <a:endParaRPr lang="en-US"/>
          </a:p>
        </p:txBody>
      </p:sp>
    </p:spTree>
    <p:extLst>
      <p:ext uri="{BB962C8B-B14F-4D97-AF65-F5344CB8AC3E}">
        <p14:creationId xmlns:p14="http://schemas.microsoft.com/office/powerpoint/2010/main" val="696210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D8899-C7C9-4B7F-9E8D-D3927E4C46D9}" type="slidenum">
              <a:rPr lang="en-US" smtClean="0"/>
              <a:pPr/>
              <a:t>19</a:t>
            </a:fld>
            <a:endParaRPr lang="en-US"/>
          </a:p>
        </p:txBody>
      </p:sp>
    </p:spTree>
    <p:extLst>
      <p:ext uri="{BB962C8B-B14F-4D97-AF65-F5344CB8AC3E}">
        <p14:creationId xmlns:p14="http://schemas.microsoft.com/office/powerpoint/2010/main" val="3407486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Revenues, Cost, then Net Income on table</a:t>
            </a:r>
          </a:p>
          <a:p>
            <a:r>
              <a:rPr lang="en-US" b="1" dirty="0" err="1" smtClean="0"/>
              <a:t>Hilight</a:t>
            </a:r>
            <a:r>
              <a:rPr lang="en-US" b="1" dirty="0" smtClean="0"/>
              <a:t> blue in revenues (Y1</a:t>
            </a:r>
            <a:r>
              <a:rPr lang="en-US" b="1" baseline="0" dirty="0" smtClean="0"/>
              <a:t> Y2 Y5)</a:t>
            </a:r>
            <a:r>
              <a:rPr lang="en-US" b="1" dirty="0" smtClean="0"/>
              <a:t>, Red costs, green net income (Y1, Y2, Y5)</a:t>
            </a:r>
          </a:p>
          <a:p>
            <a:r>
              <a:rPr lang="en-US" b="1" dirty="0" smtClean="0"/>
              <a:t>Tee – utility (enunciate) </a:t>
            </a:r>
            <a:r>
              <a:rPr lang="en-US" sz="1200" b="0" i="0" u="none" strike="noStrike" kern="1200" dirty="0" smtClean="0">
                <a:solidFill>
                  <a:schemeClr val="tx1"/>
                </a:solidFill>
                <a:effectLst/>
                <a:latin typeface="+mn-lt"/>
                <a:ea typeface="+mn-ea"/>
                <a:cs typeface="+mn-cs"/>
              </a:rPr>
              <a:t>219,444      442,373      614,615      963,587  1,677,060 </a:t>
            </a:r>
            <a:endParaRPr lang="en-US" b="1" dirty="0" smtClean="0"/>
          </a:p>
        </p:txBody>
      </p:sp>
      <p:sp>
        <p:nvSpPr>
          <p:cNvPr id="4" name="Slide Number Placeholder 3"/>
          <p:cNvSpPr>
            <a:spLocks noGrp="1"/>
          </p:cNvSpPr>
          <p:nvPr>
            <p:ph type="sldNum" sz="quarter" idx="10"/>
          </p:nvPr>
        </p:nvSpPr>
        <p:spPr/>
        <p:txBody>
          <a:bodyPr/>
          <a:lstStyle/>
          <a:p>
            <a:fld id="{3C5D8899-C7C9-4B7F-9E8D-D3927E4C46D9}" type="slidenum">
              <a:rPr lang="en-US" smtClean="0"/>
              <a:pPr/>
              <a:t>20</a:t>
            </a:fld>
            <a:endParaRPr lang="en-US"/>
          </a:p>
        </p:txBody>
      </p:sp>
    </p:spTree>
    <p:extLst>
      <p:ext uri="{BB962C8B-B14F-4D97-AF65-F5344CB8AC3E}">
        <p14:creationId xmlns:p14="http://schemas.microsoft.com/office/powerpoint/2010/main" val="228190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Clogged</a:t>
            </a:r>
            <a:r>
              <a:rPr lang="en-US" dirty="0" smtClean="0"/>
              <a:t> dryer filters </a:t>
            </a:r>
            <a:r>
              <a:rPr lang="en-US" b="1" dirty="0" smtClean="0"/>
              <a:t>increase</a:t>
            </a:r>
            <a:r>
              <a:rPr lang="en-US" dirty="0" smtClean="0"/>
              <a:t> drying times, </a:t>
            </a:r>
            <a:r>
              <a:rPr lang="en-US" b="1" dirty="0" smtClean="0"/>
              <a:t>waste energy</a:t>
            </a:r>
            <a:r>
              <a:rPr lang="en-US" dirty="0" smtClean="0"/>
              <a:t>, and pose fire hazards. </a:t>
            </a:r>
            <a:r>
              <a:rPr lang="en-US" baseline="0" dirty="0" smtClean="0"/>
              <a:t> || </a:t>
            </a:r>
            <a:r>
              <a:rPr lang="en-US" b="1" dirty="0" smtClean="0"/>
              <a:t>The</a:t>
            </a:r>
            <a:r>
              <a:rPr lang="en-US" b="1" baseline="0" dirty="0" smtClean="0"/>
              <a:t> X-Lint SAVE… [BUILD]</a:t>
            </a:r>
          </a:p>
          <a:p>
            <a:endParaRPr lang="en-US" b="1" baseline="0" dirty="0" smtClean="0"/>
          </a:p>
          <a:p>
            <a:r>
              <a:rPr lang="en-US" dirty="0" smtClean="0"/>
              <a:t>Utilities </a:t>
            </a:r>
            <a:r>
              <a:rPr lang="en-US" b="1" dirty="0" smtClean="0"/>
              <a:t>rebate</a:t>
            </a:r>
            <a:r>
              <a:rPr lang="en-US" dirty="0" smtClean="0"/>
              <a:t> CFLs &amp;</a:t>
            </a:r>
            <a:r>
              <a:rPr lang="en-US" baseline="0" dirty="0" smtClean="0"/>
              <a:t> </a:t>
            </a:r>
            <a:r>
              <a:rPr lang="en-US" dirty="0" smtClean="0"/>
              <a:t>EE devices like the X-Lint. For them, X-Lint=1.8 B kWh at 10% market penetration: more than 1.2 M tons of CO2 emissions avoided, </a:t>
            </a:r>
            <a:r>
              <a:rPr lang="en-US" b="1" dirty="0" smtClean="0"/>
              <a:t>annually</a:t>
            </a:r>
            <a:r>
              <a:rPr lang="en-US" dirty="0" smtClean="0"/>
              <a:t>. </a:t>
            </a:r>
          </a:p>
          <a:p>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92708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21</a:t>
            </a:fld>
            <a:endParaRPr lang="en-US"/>
          </a:p>
        </p:txBody>
      </p:sp>
    </p:spTree>
    <p:extLst>
      <p:ext uri="{BB962C8B-B14F-4D97-AF65-F5344CB8AC3E}">
        <p14:creationId xmlns:p14="http://schemas.microsoft.com/office/powerpoint/2010/main" val="2603449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Tee- Thank you</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Clogged</a:t>
            </a:r>
            <a:r>
              <a:rPr lang="en-US" sz="1200" kern="1200" dirty="0" smtClean="0">
                <a:solidFill>
                  <a:schemeClr val="tx1"/>
                </a:solidFill>
                <a:effectLst/>
                <a:latin typeface="+mn-lt"/>
                <a:ea typeface="+mn-ea"/>
                <a:cs typeface="+mn-cs"/>
              </a:rPr>
              <a:t> dryer filters </a:t>
            </a:r>
            <a:r>
              <a:rPr lang="en-US" sz="1200" b="1" kern="1200" dirty="0" smtClean="0">
                <a:solidFill>
                  <a:schemeClr val="tx1"/>
                </a:solidFill>
                <a:effectLst/>
                <a:latin typeface="+mn-lt"/>
                <a:ea typeface="+mn-ea"/>
                <a:cs typeface="+mn-cs"/>
              </a:rPr>
              <a:t>reduce</a:t>
            </a:r>
            <a:r>
              <a:rPr lang="en-US" sz="1200" kern="1200" dirty="0" smtClean="0">
                <a:solidFill>
                  <a:schemeClr val="tx1"/>
                </a:solidFill>
                <a:effectLst/>
                <a:latin typeface="+mn-lt"/>
                <a:ea typeface="+mn-ea"/>
                <a:cs typeface="+mn-cs"/>
              </a:rPr>
              <a:t> airflow, </a:t>
            </a:r>
            <a:r>
              <a:rPr lang="en-US" sz="1200" b="1" kern="1200" dirty="0" smtClean="0">
                <a:solidFill>
                  <a:schemeClr val="tx1"/>
                </a:solidFill>
                <a:effectLst/>
                <a:latin typeface="+mn-lt"/>
                <a:ea typeface="+mn-ea"/>
                <a:cs typeface="+mn-cs"/>
              </a:rPr>
              <a:t>increase</a:t>
            </a:r>
            <a:r>
              <a:rPr lang="en-US" sz="1200" kern="1200" dirty="0" smtClean="0">
                <a:solidFill>
                  <a:schemeClr val="tx1"/>
                </a:solidFill>
                <a:effectLst/>
                <a:latin typeface="+mn-lt"/>
                <a:ea typeface="+mn-ea"/>
                <a:cs typeface="+mn-cs"/>
              </a:rPr>
              <a:t> drying times, and pose fire hazards. More than 15,000 dryer fires occur each year in the US due to clogged dryer systems - $45 for this easy, innovate solution is a great investment in your safety.</a:t>
            </a:r>
          </a:p>
          <a:p>
            <a:r>
              <a:rPr lang="en-US" sz="1200" b="1" kern="1200" dirty="0" smtClean="0">
                <a:solidFill>
                  <a:schemeClr val="tx1"/>
                </a:solidFill>
                <a:effectLst/>
                <a:latin typeface="+mn-lt"/>
                <a:ea typeface="+mn-ea"/>
                <a:cs typeface="+mn-cs"/>
              </a:rPr>
              <a:t>The X-Lint will save you time and money while helping save the environment and… it may just save your life.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Thank you again for you time &amp; a special thanks to my team. Without further ado, we’re open to questions; if you’re looking for a place to start, we have some suggestions </a:t>
            </a:r>
            <a:r>
              <a:rPr lang="en-US" sz="1200" kern="1200" dirty="0" smtClean="0">
                <a:solidFill>
                  <a:schemeClr val="tx1"/>
                </a:solidFill>
                <a:effectLst/>
                <a:latin typeface="+mn-lt"/>
                <a:ea typeface="+mn-ea"/>
                <a:cs typeface="+mn-cs"/>
                <a:sym typeface="Wingdings"/>
              </a:rPr>
              <a:t></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5D8899-C7C9-4B7F-9E8D-D3927E4C46D9}" type="slidenum">
              <a:rPr lang="en-US" smtClean="0"/>
              <a:pPr/>
              <a:t>23</a:t>
            </a:fld>
            <a:endParaRPr lang="en-US"/>
          </a:p>
        </p:txBody>
      </p:sp>
    </p:spTree>
    <p:extLst>
      <p:ext uri="{BB962C8B-B14F-4D97-AF65-F5344CB8AC3E}">
        <p14:creationId xmlns:p14="http://schemas.microsoft.com/office/powerpoint/2010/main" val="392708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D8899-C7C9-4B7F-9E8D-D3927E4C46D9}" type="slidenum">
              <a:rPr lang="en-US" smtClean="0"/>
              <a:pPr/>
              <a:t>24</a:t>
            </a:fld>
            <a:endParaRPr lang="en-US"/>
          </a:p>
        </p:txBody>
      </p:sp>
    </p:spTree>
    <p:extLst>
      <p:ext uri="{BB962C8B-B14F-4D97-AF65-F5344CB8AC3E}">
        <p14:creationId xmlns:p14="http://schemas.microsoft.com/office/powerpoint/2010/main" val="1792281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all the extra stuff</a:t>
            </a:r>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25</a:t>
            </a:fld>
            <a:endParaRPr lang="en-US"/>
          </a:p>
        </p:txBody>
      </p:sp>
    </p:spTree>
    <p:extLst>
      <p:ext uri="{BB962C8B-B14F-4D97-AF65-F5344CB8AC3E}">
        <p14:creationId xmlns:p14="http://schemas.microsoft.com/office/powerpoint/2010/main" val="1606240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D8899-C7C9-4B7F-9E8D-D3927E4C46D9}" type="slidenum">
              <a:rPr lang="en-US" smtClean="0"/>
              <a:pPr/>
              <a:t>26</a:t>
            </a:fld>
            <a:endParaRPr lang="en-US"/>
          </a:p>
        </p:txBody>
      </p:sp>
    </p:spTree>
    <p:extLst>
      <p:ext uri="{BB962C8B-B14F-4D97-AF65-F5344CB8AC3E}">
        <p14:creationId xmlns:p14="http://schemas.microsoft.com/office/powerpoint/2010/main" val="4015017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D8899-C7C9-4B7F-9E8D-D3927E4C46D9}" type="slidenum">
              <a:rPr lang="en-US" smtClean="0"/>
              <a:pPr/>
              <a:t>28</a:t>
            </a:fld>
            <a:endParaRPr lang="en-US"/>
          </a:p>
        </p:txBody>
      </p:sp>
    </p:spTree>
    <p:extLst>
      <p:ext uri="{BB962C8B-B14F-4D97-AF65-F5344CB8AC3E}">
        <p14:creationId xmlns:p14="http://schemas.microsoft.com/office/powerpoint/2010/main" val="44236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D8899-C7C9-4B7F-9E8D-D3927E4C46D9}" type="slidenum">
              <a:rPr lang="en-US" smtClean="0"/>
              <a:pPr/>
              <a:t>29</a:t>
            </a:fld>
            <a:endParaRPr lang="en-US"/>
          </a:p>
        </p:txBody>
      </p:sp>
    </p:spTree>
    <p:extLst>
      <p:ext uri="{BB962C8B-B14F-4D97-AF65-F5344CB8AC3E}">
        <p14:creationId xmlns:p14="http://schemas.microsoft.com/office/powerpoint/2010/main" val="3638417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D8899-C7C9-4B7F-9E8D-D3927E4C46D9}" type="slidenum">
              <a:rPr lang="en-US" smtClean="0"/>
              <a:pPr/>
              <a:t>30</a:t>
            </a:fld>
            <a:endParaRPr lang="en-US"/>
          </a:p>
        </p:txBody>
      </p:sp>
    </p:spTree>
    <p:extLst>
      <p:ext uri="{BB962C8B-B14F-4D97-AF65-F5344CB8AC3E}">
        <p14:creationId xmlns:p14="http://schemas.microsoft.com/office/powerpoint/2010/main" val="2544762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D8899-C7C9-4B7F-9E8D-D3927E4C46D9}" type="slidenum">
              <a:rPr lang="en-US" smtClean="0"/>
              <a:pPr/>
              <a:t>31</a:t>
            </a:fld>
            <a:endParaRPr lang="en-US"/>
          </a:p>
        </p:txBody>
      </p:sp>
    </p:spTree>
    <p:extLst>
      <p:ext uri="{BB962C8B-B14F-4D97-AF65-F5344CB8AC3E}">
        <p14:creationId xmlns:p14="http://schemas.microsoft.com/office/powerpoint/2010/main" val="349031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X-Lint ~ CFL for your dryer. It’s </a:t>
            </a:r>
            <a:r>
              <a:rPr lang="en-US" b="1" baseline="0" dirty="0" smtClean="0"/>
              <a:t>easy &amp; saves Time &amp; $ </a:t>
            </a:r>
            <a:r>
              <a:rPr lang="en-US" baseline="0" dirty="0" smtClean="0"/>
              <a:t>; in less time than it takes to screw in a light bulb, you can install your X-Lint – just pull out your dryer filter and insert the X-Lint replacement – no tools – easy… So who is it for…?</a:t>
            </a:r>
            <a:endParaRPr lang="en-US" dirty="0" smtClean="0"/>
          </a:p>
          <a:p>
            <a:r>
              <a:rPr lang="en-US" dirty="0" smtClean="0"/>
              <a:t/>
            </a:r>
            <a:br>
              <a:rPr lang="en-US" dirty="0" smtClean="0"/>
            </a:b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3</a:t>
            </a:fld>
            <a:endParaRPr lang="en-US"/>
          </a:p>
        </p:txBody>
      </p:sp>
    </p:spTree>
    <p:extLst>
      <p:ext uri="{BB962C8B-B14F-4D97-AF65-F5344CB8AC3E}">
        <p14:creationId xmlns:p14="http://schemas.microsoft.com/office/powerpoint/2010/main" val="392708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a:t>
            </a:r>
            <a:r>
              <a:rPr lang="en-US" baseline="0" dirty="0" smtClean="0"/>
              <a:t> made the sale but now we have to get the product to them…</a:t>
            </a:r>
          </a:p>
          <a:p>
            <a:endParaRPr lang="en-US" baseline="0" dirty="0" smtClean="0"/>
          </a:p>
          <a:p>
            <a:r>
              <a:rPr lang="en-US" baseline="0" dirty="0" smtClean="0"/>
              <a:t>Produce in China.</a:t>
            </a:r>
          </a:p>
          <a:p>
            <a:r>
              <a:rPr lang="en-US" baseline="0" dirty="0" smtClean="0"/>
              <a:t>Assemble in the US</a:t>
            </a:r>
          </a:p>
          <a:p>
            <a:r>
              <a:rPr lang="en-US" baseline="0" dirty="0" smtClean="0"/>
              <a:t>Ship… </a:t>
            </a:r>
          </a:p>
          <a:p>
            <a:r>
              <a:rPr lang="en-US" baseline="0" dirty="0" smtClean="0"/>
              <a:t>Provide a rebate redemption service</a:t>
            </a:r>
          </a:p>
          <a:p>
            <a:endParaRPr lang="en-US" baseline="0" dirty="0" smtClean="0"/>
          </a:p>
          <a:p>
            <a:r>
              <a:rPr lang="en-US" baseline="0" dirty="0" smtClean="0"/>
              <a:t>Go to market strategy</a:t>
            </a:r>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34</a:t>
            </a:fld>
            <a:endParaRPr lang="en-US"/>
          </a:p>
        </p:txBody>
      </p:sp>
    </p:spTree>
    <p:extLst>
      <p:ext uri="{BB962C8B-B14F-4D97-AF65-F5344CB8AC3E}">
        <p14:creationId xmlns:p14="http://schemas.microsoft.com/office/powerpoint/2010/main" val="2286836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Brooklyn </a:t>
            </a:r>
            <a:r>
              <a:rPr lang="en-US" b="0" dirty="0" smtClean="0"/>
              <a:t>B</a:t>
            </a:r>
            <a:r>
              <a:rPr lang="en-US" dirty="0" smtClean="0"/>
              <a:t>ridges and Lincoln</a:t>
            </a:r>
            <a:r>
              <a:rPr lang="en-US" baseline="0" dirty="0" smtClean="0"/>
              <a:t> tunnels </a:t>
            </a:r>
            <a:r>
              <a:rPr lang="en-US" dirty="0" smtClean="0"/>
              <a:t>we needed</a:t>
            </a:r>
            <a:r>
              <a:rPr lang="en-US" baseline="0" dirty="0" smtClean="0"/>
              <a:t> to have in place to get to the numbers that we have?</a:t>
            </a:r>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35</a:t>
            </a:fld>
            <a:endParaRPr lang="en-US"/>
          </a:p>
        </p:txBody>
      </p:sp>
    </p:spTree>
    <p:extLst>
      <p:ext uri="{BB962C8B-B14F-4D97-AF65-F5344CB8AC3E}">
        <p14:creationId xmlns:p14="http://schemas.microsoft.com/office/powerpoint/2010/main" val="1048533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hlinkClick r:id="rId3"/>
              </a:rPr>
              <a:t>Where are we going to look for these</a:t>
            </a:r>
            <a:r>
              <a:rPr lang="en-US" baseline="0" dirty="0" smtClean="0">
                <a:solidFill>
                  <a:schemeClr val="tx1"/>
                </a:solidFill>
                <a:hlinkClick r:id="rId3"/>
              </a:rPr>
              <a:t> people?</a:t>
            </a:r>
            <a:endParaRPr lang="en-US" dirty="0" smtClean="0">
              <a:solidFill>
                <a:schemeClr val="tx1"/>
              </a:solidFill>
              <a:hlinkClick r:id="rId3"/>
            </a:endParaRPr>
          </a:p>
          <a:p>
            <a:endParaRPr lang="en-US" dirty="0" smtClean="0">
              <a:hlinkClick r:id="rId3"/>
            </a:endParaRPr>
          </a:p>
          <a:p>
            <a:r>
              <a:rPr lang="en-US" dirty="0" smtClean="0">
                <a:hlinkClick r:id="rId3"/>
              </a:rPr>
              <a:t>http://factfinder.census.gov/servlet/ThematicMapFramesetServlet?_bm=y&amp;-_MapEvent=zoom&amp;-errMsg=&amp;-_useSS=N&amp;-_dBy=330&amp;-redoLog=false&amp;-_zoomLevel=10&amp;-tm_name=ACS_2009_5YR_G00_M00621&amp;-tm_config=|b=50|l=en|t=5309|zf=0.0|ms=thm_def|dw=33.18084626058803|dh=17.656425207351308|dt=gov.census.aff.domain.map.EnglishMapExtent|if=gif|cx=-114.17580284137583|cy=44.779236580446664|zl=9|pz=9|bo=|bl=|ft=|fl=|g=01000US|ds=ACS_2009_5YR_G00_|sb=49|tud=false|db=330|mn=55.9|mx=77.2|cc=2|cm=1|cn=3|cb=|um=Percent|pr=1|th=ACS_2009_5YR_G00_M00621|sf=N|sg=&amp;-PANEL_ID=tm_result&amp;-_pageY=&amp;-_lang=en&amp;-_pageX=&amp;-geo_id=01000US&amp;-CONTEXT=tm&amp;-_mapY=&amp;-_mapX=&amp;-_latitude=&amp;-format=&amp;-_pan=&amp;-ds_name=ACS_2009_5YR_G00_&amp;-_longitude=&amp;-_changeMap=pan</a:t>
            </a:r>
            <a:endParaRPr lang="en-US" dirty="0" smtClean="0"/>
          </a:p>
          <a:p>
            <a:endParaRPr lang="en-US" dirty="0" smtClean="0"/>
          </a:p>
          <a:p>
            <a:endParaRPr lang="en-US" dirty="0" smtClean="0"/>
          </a:p>
          <a:p>
            <a:r>
              <a:rPr lang="en-US" dirty="0" smtClean="0">
                <a:hlinkClick r:id="rId4"/>
              </a:rPr>
              <a:t>http://chronicle.com/article/Map-Number-of-Colleges-and/48155/</a:t>
            </a:r>
            <a:endParaRPr lang="en-US" dirty="0" smtClean="0"/>
          </a:p>
          <a:p>
            <a:endParaRPr lang="en-US" dirty="0" smtClean="0"/>
          </a:p>
          <a:p>
            <a:r>
              <a:rPr lang="en-US" dirty="0" smtClean="0">
                <a:hlinkClick r:id="rId5"/>
              </a:rPr>
              <a:t>http://www.electricchoice.com/electricity-prices-by-state.php</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36</a:t>
            </a:fld>
            <a:endParaRPr lang="en-US"/>
          </a:p>
        </p:txBody>
      </p:sp>
    </p:spTree>
    <p:extLst>
      <p:ext uri="{BB962C8B-B14F-4D97-AF65-F5344CB8AC3E}">
        <p14:creationId xmlns:p14="http://schemas.microsoft.com/office/powerpoint/2010/main" val="2502005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actual money we have on hand that we can use to buy stuff like cool chairs and light sabers!</a:t>
            </a:r>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39</a:t>
            </a:fld>
            <a:endParaRPr lang="en-US"/>
          </a:p>
        </p:txBody>
      </p:sp>
    </p:spTree>
    <p:extLst>
      <p:ext uri="{BB962C8B-B14F-4D97-AF65-F5344CB8AC3E}">
        <p14:creationId xmlns:p14="http://schemas.microsoft.com/office/powerpoint/2010/main" val="84761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40</a:t>
            </a:fld>
            <a:endParaRPr lang="en-US"/>
          </a:p>
        </p:txBody>
      </p:sp>
    </p:spTree>
    <p:extLst>
      <p:ext uri="{BB962C8B-B14F-4D97-AF65-F5344CB8AC3E}">
        <p14:creationId xmlns:p14="http://schemas.microsoft.com/office/powerpoint/2010/main" val="883374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42</a:t>
            </a:fld>
            <a:endParaRPr lang="en-US"/>
          </a:p>
        </p:txBody>
      </p:sp>
    </p:spTree>
    <p:extLst>
      <p:ext uri="{BB962C8B-B14F-4D97-AF65-F5344CB8AC3E}">
        <p14:creationId xmlns:p14="http://schemas.microsoft.com/office/powerpoint/2010/main" val="1080133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43</a:t>
            </a:fld>
            <a:endParaRPr lang="en-US"/>
          </a:p>
        </p:txBody>
      </p:sp>
    </p:spTree>
    <p:extLst>
      <p:ext uri="{BB962C8B-B14F-4D97-AF65-F5344CB8AC3E}">
        <p14:creationId xmlns:p14="http://schemas.microsoft.com/office/powerpoint/2010/main" val="3670704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100M</a:t>
            </a:r>
            <a:r>
              <a:rPr lang="en-US" sz="1200" kern="1200" dirty="0" smtClean="0">
                <a:solidFill>
                  <a:schemeClr val="tx1"/>
                </a:solidFill>
                <a:effectLst/>
                <a:latin typeface="+mn-lt"/>
                <a:ea typeface="+mn-ea"/>
                <a:cs typeface="+mn-cs"/>
              </a:rPr>
              <a:t> dryers in the US, alone. Brennan will outline segments in a moment: Homeowners, Laundromats &amp; Institutions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5D8899-C7C9-4B7F-9E8D-D3927E4C46D9}" type="slidenum">
              <a:rPr lang="en-US" smtClean="0"/>
              <a:pPr/>
              <a:t>4</a:t>
            </a:fld>
            <a:endParaRPr lang="en-US"/>
          </a:p>
        </p:txBody>
      </p:sp>
    </p:spTree>
    <p:extLst>
      <p:ext uri="{BB962C8B-B14F-4D97-AF65-F5344CB8AC3E}">
        <p14:creationId xmlns:p14="http://schemas.microsoft.com/office/powerpoint/2010/main" val="3175075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Pulling back to look at the </a:t>
            </a:r>
            <a:r>
              <a:rPr lang="en-US" sz="1200" b="1" kern="1200" dirty="0" smtClean="0">
                <a:solidFill>
                  <a:schemeClr val="tx1"/>
                </a:solidFill>
                <a:effectLst/>
                <a:latin typeface="+mn-lt"/>
                <a:ea typeface="+mn-ea"/>
                <a:cs typeface="+mn-cs"/>
              </a:rPr>
              <a:t>big picture</a:t>
            </a:r>
            <a:r>
              <a:rPr lang="en-US" sz="1200" kern="1200" dirty="0" smtClean="0">
                <a:solidFill>
                  <a:schemeClr val="tx1"/>
                </a:solidFill>
                <a:effectLst/>
                <a:latin typeface="+mn-lt"/>
                <a:ea typeface="+mn-ea"/>
                <a:cs typeface="+mn-cs"/>
              </a:rPr>
              <a:t> helps put the need in perspective. Clothes dryers are energy hogs. They account for 5.8%-12% of home electricity use.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[CLICK] At current rates, Americans spend ~$7B each year just drying our clothes! </a:t>
            </a:r>
          </a:p>
        </p:txBody>
      </p:sp>
      <p:sp>
        <p:nvSpPr>
          <p:cNvPr id="4" name="Slide Number Placeholder 3"/>
          <p:cNvSpPr>
            <a:spLocks noGrp="1"/>
          </p:cNvSpPr>
          <p:nvPr>
            <p:ph type="sldNum" sz="quarter" idx="10"/>
          </p:nvPr>
        </p:nvSpPr>
        <p:spPr/>
        <p:txBody>
          <a:bodyPr/>
          <a:lstStyle/>
          <a:p>
            <a:fld id="{3C5D8899-C7C9-4B7F-9E8D-D3927E4C46D9}" type="slidenum">
              <a:rPr lang="en-US" smtClean="0"/>
              <a:pPr/>
              <a:t>5</a:t>
            </a:fld>
            <a:endParaRPr lang="en-US"/>
          </a:p>
        </p:txBody>
      </p:sp>
    </p:spTree>
    <p:extLst>
      <p:ext uri="{BB962C8B-B14F-4D97-AF65-F5344CB8AC3E}">
        <p14:creationId xmlns:p14="http://schemas.microsoft.com/office/powerpoint/2010/main" val="4106460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Majority of 93M :</a:t>
            </a:r>
            <a:r>
              <a:rPr lang="en-US" sz="1200" kern="1200" baseline="0" dirty="0" smtClean="0">
                <a:solidFill>
                  <a:schemeClr val="tx1"/>
                </a:solidFill>
                <a:effectLst/>
                <a:latin typeface="+mn-lt"/>
                <a:ea typeface="+mn-ea"/>
                <a:cs typeface="+mn-cs"/>
              </a:rPr>
              <a:t> 6-9/week || </a:t>
            </a:r>
            <a:r>
              <a:rPr lang="en-US" sz="1200" kern="1200" dirty="0" smtClean="0">
                <a:solidFill>
                  <a:schemeClr val="tx1"/>
                </a:solidFill>
                <a:effectLst/>
                <a:latin typeface="+mn-lt"/>
                <a:ea typeface="+mn-ea"/>
                <a:cs typeface="+mn-cs"/>
              </a:rPr>
              <a:t>Our #s conservative: 7 loads/week, 5.8% (not 12%), </a:t>
            </a:r>
            <a:r>
              <a:rPr lang="en-US" sz="1200" kern="1200" dirty="0" err="1" smtClean="0">
                <a:solidFill>
                  <a:schemeClr val="tx1"/>
                </a:solidFill>
                <a:effectLst/>
                <a:latin typeface="+mn-lt"/>
                <a:ea typeface="+mn-ea"/>
                <a:cs typeface="+mn-cs"/>
              </a:rPr>
              <a:t>avg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per kWh$0.107. </a:t>
            </a:r>
          </a:p>
          <a:p>
            <a:r>
              <a:rPr lang="en-US" sz="1200" kern="1200" dirty="0" smtClean="0">
                <a:solidFill>
                  <a:schemeClr val="tx1"/>
                </a:solidFill>
                <a:effectLst/>
                <a:latin typeface="+mn-lt"/>
                <a:ea typeface="+mn-ea"/>
                <a:cs typeface="+mn-cs"/>
              </a:rPr>
              <a:t>Certain market segments like CA &amp; NY have 20%+ higher energy costs. </a:t>
            </a:r>
          </a:p>
          <a:p>
            <a:r>
              <a:rPr lang="en-US" sz="1200" kern="1200" dirty="0" smtClean="0">
                <a:solidFill>
                  <a:schemeClr val="tx1"/>
                </a:solidFill>
                <a:effectLst/>
                <a:latin typeface="+mn-lt"/>
                <a:ea typeface="+mn-ea"/>
                <a:cs typeface="+mn-cs"/>
              </a:rPr>
              <a:t>more about saving environment later, but </a:t>
            </a:r>
            <a:r>
              <a:rPr lang="en-US" sz="1200" b="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expecting people to buy X-Lint for </a:t>
            </a:r>
            <a:r>
              <a:rPr lang="en-US" sz="1200" b="1" kern="1200" dirty="0" smtClean="0">
                <a:solidFill>
                  <a:schemeClr val="tx1"/>
                </a:solidFill>
                <a:effectLst/>
                <a:latin typeface="+mn-lt"/>
                <a:ea typeface="+mn-ea"/>
                <a:cs typeface="+mn-cs"/>
              </a:rPr>
              <a:t>environmental </a:t>
            </a:r>
            <a:r>
              <a:rPr lang="en-US" sz="1200" kern="1200" dirty="0" smtClean="0">
                <a:solidFill>
                  <a:schemeClr val="tx1"/>
                </a:solidFill>
                <a:effectLst/>
                <a:latin typeface="+mn-lt"/>
                <a:ea typeface="+mn-ea"/>
                <a:cs typeface="+mn-cs"/>
              </a:rPr>
              <a:t>reasons. </a:t>
            </a:r>
          </a:p>
          <a:p>
            <a:r>
              <a:rPr lang="en-US" sz="1200" kern="1200" dirty="0" smtClean="0">
                <a:solidFill>
                  <a:schemeClr val="tx1"/>
                </a:solidFill>
                <a:effectLst/>
                <a:latin typeface="+mn-lt"/>
                <a:ea typeface="+mn-ea"/>
                <a:cs typeface="+mn-cs"/>
              </a:rPr>
              <a:t>We expect the </a:t>
            </a:r>
            <a:r>
              <a:rPr lang="en-US" sz="1200" b="1" kern="1200" dirty="0" smtClean="0">
                <a:solidFill>
                  <a:schemeClr val="tx1"/>
                </a:solidFill>
                <a:effectLst/>
                <a:latin typeface="+mn-lt"/>
                <a:ea typeface="+mn-ea"/>
                <a:cs typeface="+mn-cs"/>
              </a:rPr>
              <a:t>energy and time </a:t>
            </a:r>
            <a:r>
              <a:rPr lang="en-US" sz="1200" kern="1200" dirty="0" smtClean="0">
                <a:solidFill>
                  <a:schemeClr val="tx1"/>
                </a:solidFill>
                <a:effectLst/>
                <a:latin typeface="+mn-lt"/>
                <a:ea typeface="+mn-ea"/>
                <a:cs typeface="+mn-cs"/>
              </a:rPr>
              <a:t>savings as well as </a:t>
            </a:r>
            <a:r>
              <a:rPr lang="en-US" sz="1200" b="1" kern="1200" dirty="0" smtClean="0">
                <a:solidFill>
                  <a:schemeClr val="tx1"/>
                </a:solidFill>
                <a:effectLst/>
                <a:latin typeface="+mn-lt"/>
                <a:ea typeface="+mn-ea"/>
                <a:cs typeface="+mn-cs"/>
              </a:rPr>
              <a:t>safety</a:t>
            </a:r>
            <a:r>
              <a:rPr lang="en-US" sz="1200" kern="1200" dirty="0" smtClean="0">
                <a:solidFill>
                  <a:schemeClr val="tx1"/>
                </a:solidFill>
                <a:effectLst/>
                <a:latin typeface="+mn-lt"/>
                <a:ea typeface="+mn-ea"/>
                <a:cs typeface="+mn-cs"/>
              </a:rPr>
              <a:t> to be the primary drivers.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5D8899-C7C9-4B7F-9E8D-D3927E4C46D9}" type="slidenum">
              <a:rPr lang="en-US" smtClean="0"/>
              <a:pPr/>
              <a:t>6</a:t>
            </a:fld>
            <a:endParaRPr lang="en-US"/>
          </a:p>
        </p:txBody>
      </p:sp>
    </p:spTree>
    <p:extLst>
      <p:ext uri="{BB962C8B-B14F-4D97-AF65-F5344CB8AC3E}">
        <p14:creationId xmlns:p14="http://schemas.microsoft.com/office/powerpoint/2010/main" val="1714607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presume that users are cleaning their filters between cycles: Start at a baseline for the average user… [CLICK]</a:t>
            </a:r>
          </a:p>
          <a:p>
            <a:r>
              <a:rPr lang="en-US" sz="1200" kern="1200" dirty="0" smtClean="0">
                <a:solidFill>
                  <a:schemeClr val="tx1"/>
                </a:solidFill>
                <a:effectLst/>
                <a:latin typeface="+mn-lt"/>
                <a:ea typeface="+mn-ea"/>
                <a:cs typeface="+mn-cs"/>
              </a:rPr>
              <a:t>Average users can expect this benefit [CLICK – CLICK]</a:t>
            </a:r>
          </a:p>
          <a:p>
            <a:r>
              <a:rPr lang="en-US" sz="1200" kern="1200" dirty="0" smtClean="0">
                <a:solidFill>
                  <a:schemeClr val="tx1"/>
                </a:solidFill>
                <a:effectLst/>
                <a:latin typeface="+mn-lt"/>
                <a:ea typeface="+mn-ea"/>
                <a:cs typeface="+mn-cs"/>
              </a:rPr>
              <a:t>10% of survey respondents do not clean filter between cycles, but less frequently.  </a:t>
            </a:r>
          </a:p>
          <a:p>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7</a:t>
            </a:fld>
            <a:endParaRPr lang="en-US"/>
          </a:p>
        </p:txBody>
      </p:sp>
    </p:spTree>
    <p:extLst>
      <p:ext uri="{BB962C8B-B14F-4D97-AF65-F5344CB8AC3E}">
        <p14:creationId xmlns:p14="http://schemas.microsoft.com/office/powerpoint/2010/main" val="2393029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“HOW?”, right?! What is this innovative breakthrough, this </a:t>
            </a:r>
            <a:r>
              <a:rPr lang="en-US" sz="1200" b="1" kern="1200" dirty="0" smtClean="0">
                <a:solidFill>
                  <a:schemeClr val="tx1"/>
                </a:solidFill>
                <a:effectLst/>
                <a:latin typeface="+mn-lt"/>
                <a:ea typeface="+mn-ea"/>
                <a:cs typeface="+mn-cs"/>
              </a:rPr>
              <a:t>award-winning, patent-pending technology </a:t>
            </a:r>
            <a:r>
              <a:rPr lang="en-US" sz="1200" kern="1200" dirty="0" smtClean="0">
                <a:solidFill>
                  <a:schemeClr val="tx1"/>
                </a:solidFill>
                <a:effectLst/>
                <a:latin typeface="+mn-lt"/>
                <a:ea typeface="+mn-ea"/>
                <a:cs typeface="+mn-cs"/>
              </a:rPr>
              <a:t>that’s so </a:t>
            </a:r>
            <a:r>
              <a:rPr lang="en-US" sz="1200" b="1" kern="1200" dirty="0" smtClean="0">
                <a:solidFill>
                  <a:schemeClr val="tx1"/>
                </a:solidFill>
                <a:effectLst/>
                <a:latin typeface="+mn-lt"/>
                <a:ea typeface="+mn-ea"/>
                <a:cs typeface="+mn-cs"/>
              </a:rPr>
              <a:t>easy </a:t>
            </a:r>
            <a:r>
              <a:rPr lang="en-US" sz="1200" kern="1200" dirty="0" smtClean="0">
                <a:solidFill>
                  <a:schemeClr val="tx1"/>
                </a:solidFill>
                <a:effectLst/>
                <a:latin typeface="+mn-lt"/>
                <a:ea typeface="+mn-ea"/>
                <a:cs typeface="+mn-cs"/>
              </a:rPr>
              <a:t>to use yet promises to save time, money, the environment, and possibly your life? </a:t>
            </a:r>
          </a:p>
          <a:p>
            <a:r>
              <a:rPr lang="en-US" sz="1200" kern="1200" dirty="0" smtClean="0">
                <a:solidFill>
                  <a:schemeClr val="tx1"/>
                </a:solidFill>
                <a:effectLst/>
                <a:latin typeface="+mn-lt"/>
                <a:ea typeface="+mn-ea"/>
                <a:cs typeface="+mn-cs"/>
              </a:rPr>
              <a:t>Well, I leave it to Brennan to reveal </a:t>
            </a:r>
            <a:r>
              <a:rPr lang="en-US" sz="1200" kern="1200" smtClean="0">
                <a:solidFill>
                  <a:schemeClr val="tx1"/>
                </a:solidFill>
                <a:effectLst/>
                <a:latin typeface="+mn-lt"/>
                <a:ea typeface="+mn-ea"/>
                <a:cs typeface="+mn-cs"/>
              </a:rPr>
              <a:t>the</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innovative </a:t>
            </a:r>
            <a:r>
              <a:rPr lang="en-US" sz="1200" kern="1200" dirty="0" smtClean="0">
                <a:solidFill>
                  <a:schemeClr val="tx1"/>
                </a:solidFill>
                <a:effectLst/>
                <a:latin typeface="+mn-lt"/>
                <a:ea typeface="+mn-ea"/>
                <a:cs typeface="+mn-cs"/>
              </a:rPr>
              <a:t>answer… </a:t>
            </a:r>
            <a:endParaRPr lang="en-US" baseline="0" dirty="0" smtClean="0"/>
          </a:p>
        </p:txBody>
      </p:sp>
      <p:sp>
        <p:nvSpPr>
          <p:cNvPr id="4" name="Slide Number Placeholder 3"/>
          <p:cNvSpPr>
            <a:spLocks noGrp="1"/>
          </p:cNvSpPr>
          <p:nvPr>
            <p:ph type="sldNum" sz="quarter" idx="10"/>
          </p:nvPr>
        </p:nvSpPr>
        <p:spPr/>
        <p:txBody>
          <a:bodyPr/>
          <a:lstStyle/>
          <a:p>
            <a:fld id="{3C5D8899-C7C9-4B7F-9E8D-D3927E4C46D9}" type="slidenum">
              <a:rPr lang="en-US" smtClean="0"/>
              <a:pPr/>
              <a:t>8</a:t>
            </a:fld>
            <a:endParaRPr lang="en-US"/>
          </a:p>
        </p:txBody>
      </p:sp>
    </p:spTree>
    <p:extLst>
      <p:ext uri="{BB962C8B-B14F-4D97-AF65-F5344CB8AC3E}">
        <p14:creationId xmlns:p14="http://schemas.microsoft.com/office/powerpoint/2010/main" val="2952718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The design of a standard clothes dryer has essentially remained the same for years and years</a:t>
            </a:r>
          </a:p>
          <a:p>
            <a:r>
              <a:rPr lang="en-US" b="1" baseline="0" dirty="0" smtClean="0"/>
              <a:t>IT’S TIME FOR A CHANGE. </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It’s not rocket science that pushing air through a clogged filter is harder than pushing it through a clean one.</a:t>
            </a:r>
            <a:r>
              <a:rPr lang="en-US"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It turns out, clogged</a:t>
            </a:r>
            <a:r>
              <a:rPr lang="en-US" dirty="0" smtClean="0"/>
              <a:t> dryer filters </a:t>
            </a:r>
            <a:r>
              <a:rPr lang="en-US" b="1" dirty="0" smtClean="0"/>
              <a:t>reduce</a:t>
            </a:r>
            <a:r>
              <a:rPr lang="en-US" dirty="0" smtClean="0"/>
              <a:t> airflow and </a:t>
            </a:r>
            <a:r>
              <a:rPr lang="en-US" b="1" dirty="0" smtClean="0"/>
              <a:t>increase</a:t>
            </a:r>
            <a:r>
              <a:rPr lang="en-US" dirty="0" smtClean="0"/>
              <a:t> drying times.  [CLICK]</a:t>
            </a:r>
          </a:p>
          <a:p>
            <a:endParaRPr lang="en-US" b="1" baseline="0" dirty="0" smtClean="0"/>
          </a:p>
          <a:p>
            <a:r>
              <a:rPr lang="en-US" dirty="0" smtClean="0"/>
              <a:t>(prototype passed to judges)</a:t>
            </a:r>
          </a:p>
          <a:p>
            <a:r>
              <a:rPr lang="en-US" dirty="0" smtClean="0"/>
              <a:t>As you can see, the X-Lint attaches to a dryer filter. Airflow spins the propeller which, in turn, brushes against the filter, throughout the dryer cycle and removes lint from its path. In later prototype versions, there is a ring around the propeller to collect this lint.</a:t>
            </a:r>
          </a:p>
          <a:p>
            <a:endParaRPr lang="en-US" dirty="0" smtClean="0"/>
          </a:p>
          <a:p>
            <a:r>
              <a:rPr lang="en-US" dirty="0" smtClean="0"/>
              <a:t>By </a:t>
            </a:r>
            <a:r>
              <a:rPr lang="en-US" b="1" dirty="0" smtClean="0"/>
              <a:t>preventing</a:t>
            </a:r>
            <a:r>
              <a:rPr lang="en-US" dirty="0" smtClean="0"/>
              <a:t> lint buildup, X-Lint provides a path of </a:t>
            </a:r>
            <a:r>
              <a:rPr lang="en-US" b="1" dirty="0" smtClean="0"/>
              <a:t>least resistance</a:t>
            </a:r>
            <a:r>
              <a:rPr lang="en-US" dirty="0" smtClean="0"/>
              <a:t> for the air and </a:t>
            </a:r>
            <a:r>
              <a:rPr lang="en-US" b="1" dirty="0" smtClean="0"/>
              <a:t>reduces</a:t>
            </a:r>
            <a:r>
              <a:rPr lang="en-US" dirty="0" smtClean="0"/>
              <a:t> drying times.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an added benefit, </a:t>
            </a:r>
            <a:r>
              <a:rPr lang="en-US" baseline="0" dirty="0" smtClean="0">
                <a:sym typeface="Wingdings" pitchFamily="2" charset="2"/>
              </a:rPr>
              <a:t>this award-winning patent pending technology could save your life by reducing the possibility of dryer fires which occur 15,000 times each year in the US due to equipment overheating and igniting built-up lint while as a result of straining to push air through clogged filters – the best $45 insurance policy you ever bought.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5D8899-C7C9-4B7F-9E8D-D3927E4C46D9}" type="slidenum">
              <a:rPr lang="en-US" smtClean="0"/>
              <a:pPr/>
              <a:t>9</a:t>
            </a:fld>
            <a:endParaRPr lang="en-US"/>
          </a:p>
        </p:txBody>
      </p:sp>
    </p:spTree>
    <p:extLst>
      <p:ext uri="{BB962C8B-B14F-4D97-AF65-F5344CB8AC3E}">
        <p14:creationId xmlns:p14="http://schemas.microsoft.com/office/powerpoint/2010/main" val="3307597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303CCB-3922-40BC-8A65-866A146C3B5F}" type="datetimeFigureOut">
              <a:rPr lang="en-US" smtClean="0"/>
              <a:pPr/>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F653D-432B-4B11-99C4-0E25BEB90939}" type="slidenum">
              <a:rPr lang="en-US" smtClean="0"/>
              <a:pPr/>
              <a:t>‹#›</a:t>
            </a:fld>
            <a:endParaRPr lang="en-US"/>
          </a:p>
        </p:txBody>
      </p:sp>
    </p:spTree>
    <p:extLst>
      <p:ext uri="{BB962C8B-B14F-4D97-AF65-F5344CB8AC3E}">
        <p14:creationId xmlns:p14="http://schemas.microsoft.com/office/powerpoint/2010/main" val="186203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03CCB-3922-40BC-8A65-866A146C3B5F}" type="datetimeFigureOut">
              <a:rPr lang="en-US" smtClean="0"/>
              <a:pPr/>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F653D-432B-4B11-99C4-0E25BEB90939}" type="slidenum">
              <a:rPr lang="en-US" smtClean="0"/>
              <a:pPr/>
              <a:t>‹#›</a:t>
            </a:fld>
            <a:endParaRPr lang="en-US"/>
          </a:p>
        </p:txBody>
      </p:sp>
    </p:spTree>
    <p:extLst>
      <p:ext uri="{BB962C8B-B14F-4D97-AF65-F5344CB8AC3E}">
        <p14:creationId xmlns:p14="http://schemas.microsoft.com/office/powerpoint/2010/main" val="236277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03CCB-3922-40BC-8A65-866A146C3B5F}" type="datetimeFigureOut">
              <a:rPr lang="en-US" smtClean="0"/>
              <a:pPr/>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F653D-432B-4B11-99C4-0E25BEB90939}" type="slidenum">
              <a:rPr lang="en-US" smtClean="0"/>
              <a:pPr/>
              <a:t>‹#›</a:t>
            </a:fld>
            <a:endParaRPr lang="en-US"/>
          </a:p>
        </p:txBody>
      </p:sp>
    </p:spTree>
    <p:extLst>
      <p:ext uri="{BB962C8B-B14F-4D97-AF65-F5344CB8AC3E}">
        <p14:creationId xmlns:p14="http://schemas.microsoft.com/office/powerpoint/2010/main" val="62112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03CCB-3922-40BC-8A65-866A146C3B5F}" type="datetimeFigureOut">
              <a:rPr lang="en-US" smtClean="0"/>
              <a:pPr/>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F653D-432B-4B11-99C4-0E25BEB90939}" type="slidenum">
              <a:rPr lang="en-US" smtClean="0"/>
              <a:pPr/>
              <a:t>‹#›</a:t>
            </a:fld>
            <a:endParaRPr lang="en-US"/>
          </a:p>
        </p:txBody>
      </p:sp>
    </p:spTree>
    <p:extLst>
      <p:ext uri="{BB962C8B-B14F-4D97-AF65-F5344CB8AC3E}">
        <p14:creationId xmlns:p14="http://schemas.microsoft.com/office/powerpoint/2010/main" val="172377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303CCB-3922-40BC-8A65-866A146C3B5F}" type="datetimeFigureOut">
              <a:rPr lang="en-US" smtClean="0"/>
              <a:pPr/>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F653D-432B-4B11-99C4-0E25BEB90939}" type="slidenum">
              <a:rPr lang="en-US" smtClean="0"/>
              <a:pPr/>
              <a:t>‹#›</a:t>
            </a:fld>
            <a:endParaRPr lang="en-US"/>
          </a:p>
        </p:txBody>
      </p:sp>
    </p:spTree>
    <p:extLst>
      <p:ext uri="{BB962C8B-B14F-4D97-AF65-F5344CB8AC3E}">
        <p14:creationId xmlns:p14="http://schemas.microsoft.com/office/powerpoint/2010/main" val="118220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303CCB-3922-40BC-8A65-866A146C3B5F}" type="datetimeFigureOut">
              <a:rPr lang="en-US" smtClean="0"/>
              <a:pPr/>
              <a:t>12/13/2011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F653D-432B-4B11-99C4-0E25BEB90939}" type="slidenum">
              <a:rPr lang="en-US" smtClean="0"/>
              <a:pPr/>
              <a:t>‹#›</a:t>
            </a:fld>
            <a:endParaRPr lang="en-US"/>
          </a:p>
        </p:txBody>
      </p:sp>
    </p:spTree>
    <p:extLst>
      <p:ext uri="{BB962C8B-B14F-4D97-AF65-F5344CB8AC3E}">
        <p14:creationId xmlns:p14="http://schemas.microsoft.com/office/powerpoint/2010/main" val="333121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303CCB-3922-40BC-8A65-866A146C3B5F}" type="datetimeFigureOut">
              <a:rPr lang="en-US" smtClean="0"/>
              <a:pPr/>
              <a:t>12/13/2011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F653D-432B-4B11-99C4-0E25BEB90939}" type="slidenum">
              <a:rPr lang="en-US" smtClean="0"/>
              <a:pPr/>
              <a:t>‹#›</a:t>
            </a:fld>
            <a:endParaRPr lang="en-US"/>
          </a:p>
        </p:txBody>
      </p:sp>
    </p:spTree>
    <p:extLst>
      <p:ext uri="{BB962C8B-B14F-4D97-AF65-F5344CB8AC3E}">
        <p14:creationId xmlns:p14="http://schemas.microsoft.com/office/powerpoint/2010/main" val="248317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303CCB-3922-40BC-8A65-866A146C3B5F}" type="datetimeFigureOut">
              <a:rPr lang="en-US" smtClean="0"/>
              <a:pPr/>
              <a:t>12/13/2011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F653D-432B-4B11-99C4-0E25BEB90939}" type="slidenum">
              <a:rPr lang="en-US" smtClean="0"/>
              <a:pPr/>
              <a:t>‹#›</a:t>
            </a:fld>
            <a:endParaRPr lang="en-US"/>
          </a:p>
        </p:txBody>
      </p:sp>
    </p:spTree>
    <p:extLst>
      <p:ext uri="{BB962C8B-B14F-4D97-AF65-F5344CB8AC3E}">
        <p14:creationId xmlns:p14="http://schemas.microsoft.com/office/powerpoint/2010/main" val="428422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03CCB-3922-40BC-8A65-866A146C3B5F}" type="datetimeFigureOut">
              <a:rPr lang="en-US" smtClean="0"/>
              <a:pPr/>
              <a:t>12/13/2011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F653D-432B-4B11-99C4-0E25BEB90939}" type="slidenum">
              <a:rPr lang="en-US" smtClean="0"/>
              <a:pPr/>
              <a:t>‹#›</a:t>
            </a:fld>
            <a:endParaRPr lang="en-US"/>
          </a:p>
        </p:txBody>
      </p:sp>
    </p:spTree>
    <p:extLst>
      <p:ext uri="{BB962C8B-B14F-4D97-AF65-F5344CB8AC3E}">
        <p14:creationId xmlns:p14="http://schemas.microsoft.com/office/powerpoint/2010/main" val="185786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03CCB-3922-40BC-8A65-866A146C3B5F}" type="datetimeFigureOut">
              <a:rPr lang="en-US" smtClean="0"/>
              <a:pPr/>
              <a:t>12/13/2011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F653D-432B-4B11-99C4-0E25BEB90939}" type="slidenum">
              <a:rPr lang="en-US" smtClean="0"/>
              <a:pPr/>
              <a:t>‹#›</a:t>
            </a:fld>
            <a:endParaRPr lang="en-US"/>
          </a:p>
        </p:txBody>
      </p:sp>
    </p:spTree>
    <p:extLst>
      <p:ext uri="{BB962C8B-B14F-4D97-AF65-F5344CB8AC3E}">
        <p14:creationId xmlns:p14="http://schemas.microsoft.com/office/powerpoint/2010/main" val="4161142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03CCB-3922-40BC-8A65-866A146C3B5F}" type="datetimeFigureOut">
              <a:rPr lang="en-US" smtClean="0"/>
              <a:pPr/>
              <a:t>12/13/2011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F653D-432B-4B11-99C4-0E25BEB90939}" type="slidenum">
              <a:rPr lang="en-US" smtClean="0"/>
              <a:pPr/>
              <a:t>‹#›</a:t>
            </a:fld>
            <a:endParaRPr lang="en-US"/>
          </a:p>
        </p:txBody>
      </p:sp>
    </p:spTree>
    <p:extLst>
      <p:ext uri="{BB962C8B-B14F-4D97-AF65-F5344CB8AC3E}">
        <p14:creationId xmlns:p14="http://schemas.microsoft.com/office/powerpoint/2010/main" val="6611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a:blip r:embed="rId13" cstate="print">
              <a:extLst>
                <a:ext uri="{BEBA8EAE-BF5A-486C-A8C5-ECC9F3942E4B}">
                  <a14:imgProps xmlns:a14="http://schemas.microsoft.com/office/drawing/2010/main">
                    <a14:imgLayer r:embed="rId14">
                      <a14:imgEffect>
                        <a14:saturation sat="33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03CCB-3922-40BC-8A65-866A146C3B5F}" type="datetimeFigureOut">
              <a:rPr lang="en-US" smtClean="0"/>
              <a:pPr/>
              <a:t>12/13/2011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F653D-432B-4B11-99C4-0E25BEB90939}" type="slidenum">
              <a:rPr lang="en-US" smtClean="0"/>
              <a:pPr/>
              <a:t>‹#›</a:t>
            </a:fld>
            <a:endParaRPr lang="en-US"/>
          </a:p>
        </p:txBody>
      </p:sp>
    </p:spTree>
    <p:extLst>
      <p:ext uri="{BB962C8B-B14F-4D97-AF65-F5344CB8AC3E}">
        <p14:creationId xmlns:p14="http://schemas.microsoft.com/office/powerpoint/2010/main" val="1901651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13.png"/><Relationship Id="rId10" Type="http://schemas.microsoft.com/office/2007/relationships/hdphoto" Target="../media/hdphoto2.wdp"/><Relationship Id="rId4" Type="http://schemas.microsoft.com/office/2007/relationships/hdphoto" Target="../media/hdphoto3.wdp"/><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10.wdp"/><Relationship Id="rId3" Type="http://schemas.openxmlformats.org/officeDocument/2006/relationships/image" Target="../media/image15.png"/><Relationship Id="rId7" Type="http://schemas.microsoft.com/office/2007/relationships/hdphoto" Target="../media/hdphoto7.wdp"/><Relationship Id="rId12" Type="http://schemas.openxmlformats.org/officeDocument/2006/relationships/image" Target="../media/image20.png"/><Relationship Id="rId2" Type="http://schemas.openxmlformats.org/officeDocument/2006/relationships/notesSlide" Target="../notesSlides/notesSlide16.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7.png"/><Relationship Id="rId11" Type="http://schemas.microsoft.com/office/2007/relationships/hdphoto" Target="../media/hdphoto9.wdp"/><Relationship Id="rId5" Type="http://schemas.openxmlformats.org/officeDocument/2006/relationships/image" Target="../media/image16.gif"/><Relationship Id="rId15" Type="http://schemas.microsoft.com/office/2007/relationships/hdphoto" Target="../media/hdphoto2.wdp"/><Relationship Id="rId10" Type="http://schemas.openxmlformats.org/officeDocument/2006/relationships/image" Target="../media/image19.png"/><Relationship Id="rId4" Type="http://schemas.microsoft.com/office/2007/relationships/hdphoto" Target="../media/hdphoto6.wdp"/><Relationship Id="rId9" Type="http://schemas.microsoft.com/office/2007/relationships/hdphoto" Target="../media/hdphoto8.wdp"/><Relationship Id="rId1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eg"/><Relationship Id="rId7"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29200"/>
            <a:ext cx="8229600" cy="868363"/>
          </a:xfrm>
        </p:spPr>
        <p:txBody>
          <a:bodyPr>
            <a:normAutofit fontScale="77500" lnSpcReduction="20000"/>
          </a:bodyPr>
          <a:lstStyle/>
          <a:p>
            <a:pPr marL="0" indent="0" algn="ctr">
              <a:buNone/>
            </a:pPr>
            <a:r>
              <a:rPr lang="en-US" dirty="0" smtClean="0"/>
              <a:t>December 8, 2011</a:t>
            </a:r>
          </a:p>
          <a:p>
            <a:pPr marL="0" indent="0" algn="ctr">
              <a:buNone/>
            </a:pPr>
            <a:r>
              <a:rPr lang="en-US" dirty="0" smtClean="0"/>
              <a:t>Lowell-Bellew | Boonyasastian | Goldstein | Meadowcroft</a:t>
            </a:r>
            <a:endParaRPr lang="en-US" dirty="0"/>
          </a:p>
        </p:txBody>
      </p:sp>
      <p:sp>
        <p:nvSpPr>
          <p:cNvPr id="4" name="Title 1"/>
          <p:cNvSpPr txBox="1">
            <a:spLocks/>
          </p:cNvSpPr>
          <p:nvPr/>
        </p:nvSpPr>
        <p:spPr>
          <a:xfrm>
            <a:off x="3581400" y="2333624"/>
            <a:ext cx="3733800" cy="1009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800" dirty="0" smtClean="0">
                <a:ln>
                  <a:solidFill>
                    <a:schemeClr val="accent3">
                      <a:lumMod val="75000"/>
                    </a:schemeClr>
                  </a:solidFill>
                </a:ln>
                <a:solidFill>
                  <a:srgbClr val="92D050"/>
                </a:solidFill>
                <a:latin typeface="ChunkFive Roman" pitchFamily="50" charset="0"/>
              </a:rPr>
              <a:t>X-Lint</a:t>
            </a:r>
            <a:endParaRPr lang="en-US" sz="8800" dirty="0">
              <a:ln>
                <a:solidFill>
                  <a:schemeClr val="accent3">
                    <a:lumMod val="75000"/>
                  </a:schemeClr>
                </a:solidFill>
              </a:ln>
              <a:solidFill>
                <a:srgbClr val="92D050"/>
              </a:solidFill>
              <a:latin typeface="ChunkFive Roman" pitchFamily="50" charset="0"/>
            </a:endParaRPr>
          </a:p>
        </p:txBody>
      </p:sp>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094" b="79195" l="62582" r="79412">
                        <a14:foregroundMark x1="74673" y1="65101" x2="74673" y2="65101"/>
                        <a14:foregroundMark x1="73529" y1="57047" x2="73529" y2="57047"/>
                        <a14:foregroundMark x1="73529" y1="41611" x2="73529" y2="41611"/>
                        <a14:foregroundMark x1="75163" y1="38255" x2="75163" y2="38255"/>
                        <a14:foregroundMark x1="70752" y1="40268" x2="70752" y2="40268"/>
                        <a14:foregroundMark x1="69118" y1="28859" x2="69118" y2="28859"/>
                        <a14:foregroundMark x1="68627" y1="51678" x2="68627" y2="51678"/>
                        <a14:foregroundMark x1="67810" y1="59060" x2="67810" y2="59060"/>
                        <a14:foregroundMark x1="71405" y1="77181" x2="71405" y2="77181"/>
                        <a14:foregroundMark x1="68954" y1="77181" x2="68954" y2="77181"/>
                        <a14:foregroundMark x1="67484" y1="77181" x2="67484" y2="77181"/>
                        <a14:foregroundMark x1="66503" y1="77181" x2="66503" y2="77181"/>
                        <a14:foregroundMark x1="68137" y1="77181" x2="68137" y2="77181"/>
                        <a14:foregroundMark x1="69771" y1="77181" x2="69771" y2="77181"/>
                        <a14:foregroundMark x1="70588" y1="77181" x2="70588" y2="77181"/>
                        <a14:foregroundMark x1="72549" y1="77181" x2="72549" y2="77181"/>
                        <a14:foregroundMark x1="73529" y1="77181" x2="73529" y2="77181"/>
                        <a14:foregroundMark x1="75000" y1="77181" x2="75000" y2="77181"/>
                        <a14:foregroundMark x1="75817" y1="77181" x2="75817" y2="77181"/>
                        <a14:foregroundMark x1="74346" y1="77181" x2="74346" y2="77181"/>
                        <a14:foregroundMark x1="78922" y1="63087" x2="78922" y2="63087"/>
                        <a14:foregroundMark x1="78922" y1="57718" x2="78922" y2="57718"/>
                        <a14:foregroundMark x1="78922" y1="53020" x2="78922" y2="53020"/>
                        <a14:foregroundMark x1="78922" y1="60403" x2="78922" y2="60403"/>
                        <a14:foregroundMark x1="78922" y1="48993" x2="78922" y2="48993"/>
                        <a14:foregroundMark x1="78922" y1="44295" x2="78922" y2="44295"/>
                        <a14:foregroundMark x1="78922" y1="39597" x2="78922" y2="39597"/>
                        <a14:foregroundMark x1="78922" y1="34228" x2="78922" y2="34228"/>
                        <a14:foregroundMark x1="78922" y1="29530" x2="78922" y2="29530"/>
                        <a14:foregroundMark x1="78922" y1="24832" x2="78922" y2="24832"/>
                        <a14:foregroundMark x1="78922" y1="19463" x2="78922" y2="19463"/>
                        <a14:foregroundMark x1="78922" y1="22148" x2="78922" y2="22148"/>
                        <a14:foregroundMark x1="74837" y1="60403" x2="74837" y2="60403"/>
                        <a14:foregroundMark x1="69444" y1="32886" x2="69444" y2="32886"/>
                      </a14:backgroundRemoval>
                    </a14:imgEffect>
                  </a14:imgLayer>
                </a14:imgProps>
              </a:ext>
              <a:ext uri="{28A0092B-C50C-407E-A947-70E740481C1C}">
                <a14:useLocalDpi xmlns:a14="http://schemas.microsoft.com/office/drawing/2010/main" val="0"/>
              </a:ext>
            </a:extLst>
          </a:blip>
          <a:srcRect l="62699" t="13950" r="20619" b="20597"/>
          <a:stretch/>
        </p:blipFill>
        <p:spPr>
          <a:xfrm>
            <a:off x="2286000" y="2273371"/>
            <a:ext cx="1130027" cy="1079429"/>
          </a:xfrm>
          <a:prstGeom prst="rect">
            <a:avLst/>
          </a:prstGeom>
          <a:effectLst/>
        </p:spPr>
      </p:pic>
    </p:spTree>
    <p:extLst>
      <p:ext uri="{BB962C8B-B14F-4D97-AF65-F5344CB8AC3E}">
        <p14:creationId xmlns:p14="http://schemas.microsoft.com/office/powerpoint/2010/main" val="224432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txBox="1">
            <a:spLocks/>
          </p:cNvSpPr>
          <p:nvPr/>
        </p:nvSpPr>
        <p:spPr>
          <a:xfrm>
            <a:off x="4343400" y="2057400"/>
            <a:ext cx="4800600" cy="118872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Font typeface="Arial" pitchFamily="34" charset="0"/>
              <a:buNone/>
            </a:pPr>
            <a:r>
              <a:rPr lang="en-US" sz="4000" dirty="0" smtClean="0">
                <a:solidFill>
                  <a:srgbClr val="92D050"/>
                </a:solidFill>
                <a:effectLst>
                  <a:innerShdw blurRad="63500" dist="50800" dir="16200000">
                    <a:prstClr val="black">
                      <a:alpha val="16000"/>
                    </a:prstClr>
                  </a:innerShdw>
                </a:effectLst>
                <a:latin typeface="ChunkFive Roman" pitchFamily="50" charset="0"/>
              </a:rPr>
              <a:t>Clears lint throughout cycle</a:t>
            </a:r>
          </a:p>
        </p:txBody>
      </p:sp>
      <p:sp>
        <p:nvSpPr>
          <p:cNvPr id="5" name="Content Placeholder 2"/>
          <p:cNvSpPr txBox="1">
            <a:spLocks/>
          </p:cNvSpPr>
          <p:nvPr/>
        </p:nvSpPr>
        <p:spPr>
          <a:xfrm>
            <a:off x="4343400" y="457200"/>
            <a:ext cx="4800600" cy="118872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Font typeface="Arial" pitchFamily="34" charset="0"/>
              <a:buNone/>
            </a:pPr>
            <a:r>
              <a:rPr lang="en-US" sz="4000" dirty="0" smtClean="0">
                <a:solidFill>
                  <a:srgbClr val="92D050"/>
                </a:solidFill>
                <a:effectLst>
                  <a:innerShdw blurRad="63500" dist="50800" dir="16200000">
                    <a:prstClr val="black">
                      <a:alpha val="16000"/>
                    </a:prstClr>
                  </a:innerShdw>
                </a:effectLst>
                <a:latin typeface="ChunkFive Roman" pitchFamily="50" charset="0"/>
              </a:rPr>
              <a:t>Easy to install</a:t>
            </a:r>
          </a:p>
        </p:txBody>
      </p:sp>
      <p:sp>
        <p:nvSpPr>
          <p:cNvPr id="6" name="Content Placeholder 2"/>
          <p:cNvSpPr txBox="1">
            <a:spLocks/>
          </p:cNvSpPr>
          <p:nvPr/>
        </p:nvSpPr>
        <p:spPr>
          <a:xfrm>
            <a:off x="249865" y="2895600"/>
            <a:ext cx="2340935" cy="11430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800" dirty="0" smtClean="0">
                <a:solidFill>
                  <a:srgbClr val="0070C0"/>
                </a:solidFill>
                <a:effectLst>
                  <a:innerShdw blurRad="63500" dist="50800" dir="16200000">
                    <a:prstClr val="black">
                      <a:alpha val="16000"/>
                    </a:prstClr>
                  </a:innerShdw>
                </a:effectLst>
                <a:latin typeface="ChunkFive Roman" pitchFamily="50" charset="0"/>
              </a:rPr>
              <a:t>X-Lint</a:t>
            </a:r>
            <a:endParaRPr lang="en-US" sz="4800" dirty="0">
              <a:solidFill>
                <a:srgbClr val="0070C0"/>
              </a:solidFill>
              <a:effectLst>
                <a:innerShdw blurRad="63500" dist="50800" dir="16200000">
                  <a:prstClr val="black">
                    <a:alpha val="16000"/>
                  </a:prstClr>
                </a:innerShdw>
              </a:effectLst>
              <a:latin typeface="ChunkFive Roman" pitchFamily="50" charset="0"/>
            </a:endParaRPr>
          </a:p>
        </p:txBody>
      </p:sp>
      <p:cxnSp>
        <p:nvCxnSpPr>
          <p:cNvPr id="9" name="Straight Arrow Connector 8"/>
          <p:cNvCxnSpPr>
            <a:stCxn id="6" idx="3"/>
            <a:endCxn id="5" idx="1"/>
          </p:cNvCxnSpPr>
          <p:nvPr/>
        </p:nvCxnSpPr>
        <p:spPr>
          <a:xfrm flipV="1">
            <a:off x="2590800" y="1051560"/>
            <a:ext cx="1752600" cy="2415540"/>
          </a:xfrm>
          <a:prstGeom prst="straightConnector1">
            <a:avLst/>
          </a:prstGeom>
          <a:ln w="127000" cap="rnd">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a:endCxn id="26" idx="1"/>
          </p:cNvCxnSpPr>
          <p:nvPr/>
        </p:nvCxnSpPr>
        <p:spPr>
          <a:xfrm>
            <a:off x="2590800" y="3467100"/>
            <a:ext cx="1752600" cy="891540"/>
          </a:xfrm>
          <a:prstGeom prst="straightConnector1">
            <a:avLst/>
          </a:prstGeom>
          <a:ln w="127000" cap="rnd">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25" idx="1"/>
          </p:cNvCxnSpPr>
          <p:nvPr/>
        </p:nvCxnSpPr>
        <p:spPr>
          <a:xfrm flipV="1">
            <a:off x="2590800" y="2651760"/>
            <a:ext cx="1752600" cy="815340"/>
          </a:xfrm>
          <a:prstGeom prst="straightConnector1">
            <a:avLst/>
          </a:prstGeom>
          <a:ln w="127000" cap="rnd">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24" idx="1"/>
          </p:cNvCxnSpPr>
          <p:nvPr/>
        </p:nvCxnSpPr>
        <p:spPr>
          <a:xfrm>
            <a:off x="2590800" y="3467100"/>
            <a:ext cx="1752600" cy="2567940"/>
          </a:xfrm>
          <a:prstGeom prst="straightConnector1">
            <a:avLst/>
          </a:prstGeom>
          <a:ln w="127000" cap="rnd">
            <a:tailEnd type="arrow"/>
          </a:ln>
        </p:spPr>
        <p:style>
          <a:lnRef idx="1">
            <a:schemeClr val="accent1"/>
          </a:lnRef>
          <a:fillRef idx="0">
            <a:schemeClr val="accent1"/>
          </a:fillRef>
          <a:effectRef idx="0">
            <a:schemeClr val="accent1"/>
          </a:effectRef>
          <a:fontRef idx="minor">
            <a:schemeClr val="tx1"/>
          </a:fontRef>
        </p:style>
      </p:cxnSp>
      <p:sp>
        <p:nvSpPr>
          <p:cNvPr id="24" name="Content Placeholder 2"/>
          <p:cNvSpPr txBox="1">
            <a:spLocks/>
          </p:cNvSpPr>
          <p:nvPr/>
        </p:nvSpPr>
        <p:spPr>
          <a:xfrm>
            <a:off x="4343400" y="5440680"/>
            <a:ext cx="4800600" cy="118872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Font typeface="Arial" pitchFamily="34" charset="0"/>
              <a:buNone/>
            </a:pPr>
            <a:r>
              <a:rPr lang="en-US" sz="4000" dirty="0" smtClean="0">
                <a:solidFill>
                  <a:srgbClr val="92D050"/>
                </a:solidFill>
                <a:effectLst>
                  <a:innerShdw blurRad="63500" dist="50800" dir="16200000">
                    <a:prstClr val="black">
                      <a:alpha val="16000"/>
                    </a:prstClr>
                  </a:innerShdw>
                </a:effectLst>
                <a:latin typeface="ChunkFive Roman" pitchFamily="50" charset="0"/>
              </a:rPr>
              <a:t>Price: $45.00</a:t>
            </a:r>
            <a:endParaRPr lang="en-US" sz="4000" dirty="0">
              <a:solidFill>
                <a:srgbClr val="92D050"/>
              </a:solidFill>
              <a:effectLst>
                <a:innerShdw blurRad="63500" dist="50800" dir="16200000">
                  <a:prstClr val="black">
                    <a:alpha val="16000"/>
                  </a:prstClr>
                </a:innerShdw>
              </a:effectLst>
              <a:latin typeface="ChunkFive Roman" pitchFamily="50" charset="0"/>
            </a:endParaRPr>
          </a:p>
        </p:txBody>
      </p:sp>
      <p:sp>
        <p:nvSpPr>
          <p:cNvPr id="26" name="Content Placeholder 2"/>
          <p:cNvSpPr txBox="1">
            <a:spLocks/>
          </p:cNvSpPr>
          <p:nvPr/>
        </p:nvSpPr>
        <p:spPr>
          <a:xfrm>
            <a:off x="4343400" y="3764280"/>
            <a:ext cx="4800600" cy="118872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Font typeface="Arial" pitchFamily="34" charset="0"/>
              <a:buNone/>
            </a:pPr>
            <a:r>
              <a:rPr lang="en-US" sz="4000" dirty="0" smtClean="0">
                <a:solidFill>
                  <a:srgbClr val="92D050"/>
                </a:solidFill>
                <a:effectLst>
                  <a:innerShdw blurRad="63500" dist="50800" dir="16200000">
                    <a:prstClr val="black">
                      <a:alpha val="16000"/>
                    </a:prstClr>
                  </a:innerShdw>
                </a:effectLst>
                <a:latin typeface="ChunkFive Roman" pitchFamily="50" charset="0"/>
              </a:rPr>
              <a:t>10% - 30% </a:t>
            </a:r>
          </a:p>
          <a:p>
            <a:pPr marL="400050" lvl="1" indent="0">
              <a:buFont typeface="Arial" pitchFamily="34" charset="0"/>
              <a:buNone/>
            </a:pPr>
            <a:r>
              <a:rPr lang="en-US" sz="4000" dirty="0" smtClean="0">
                <a:solidFill>
                  <a:srgbClr val="92D050"/>
                </a:solidFill>
                <a:effectLst>
                  <a:innerShdw blurRad="63500" dist="50800" dir="16200000">
                    <a:prstClr val="black">
                      <a:alpha val="16000"/>
                    </a:prstClr>
                  </a:innerShdw>
                </a:effectLst>
                <a:latin typeface="ChunkFive Roman" pitchFamily="50" charset="0"/>
              </a:rPr>
              <a:t>Efficiency Gains</a:t>
            </a:r>
          </a:p>
        </p:txBody>
      </p:sp>
    </p:spTree>
    <p:extLst>
      <p:ext uri="{BB962C8B-B14F-4D97-AF65-F5344CB8AC3E}">
        <p14:creationId xmlns:p14="http://schemas.microsoft.com/office/powerpoint/2010/main" val="99709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00"/>
                                        <p:tgtEl>
                                          <p:spTgt spid="9"/>
                                        </p:tgtEl>
                                      </p:cBhvr>
                                    </p:animEffect>
                                  </p:childTnLst>
                                </p:cTn>
                              </p:par>
                            </p:childTnLst>
                          </p:cTn>
                        </p:par>
                        <p:par>
                          <p:cTn id="8" fill="hold">
                            <p:stCondLst>
                              <p:cond delay="2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2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200"/>
                                        <p:tgtEl>
                                          <p:spTgt spid="13"/>
                                        </p:tgtEl>
                                      </p:cBhvr>
                                    </p:animEffect>
                                  </p:childTnLst>
                                </p:cTn>
                              </p:par>
                            </p:childTnLst>
                          </p:cTn>
                        </p:par>
                        <p:par>
                          <p:cTn id="17" fill="hold">
                            <p:stCondLst>
                              <p:cond delay="200"/>
                            </p:stCondLst>
                            <p:childTnLst>
                              <p:par>
                                <p:cTn id="18" presetID="2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2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200"/>
                                        <p:tgtEl>
                                          <p:spTgt spid="11"/>
                                        </p:tgtEl>
                                      </p:cBhvr>
                                    </p:animEffect>
                                  </p:childTnLst>
                                </p:cTn>
                              </p:par>
                            </p:childTnLst>
                          </p:cTn>
                        </p:par>
                        <p:par>
                          <p:cTn id="26" fill="hold">
                            <p:stCondLst>
                              <p:cond delay="200"/>
                            </p:stCondLst>
                            <p:childTnLst>
                              <p:par>
                                <p:cTn id="27" presetID="22" presetClass="entr" presetSubtype="8"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2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200"/>
                                        <p:tgtEl>
                                          <p:spTgt spid="15"/>
                                        </p:tgtEl>
                                      </p:cBhvr>
                                    </p:animEffect>
                                  </p:childTnLst>
                                </p:cTn>
                              </p:par>
                            </p:childTnLst>
                          </p:cTn>
                        </p:par>
                        <p:par>
                          <p:cTn id="35" fill="hold">
                            <p:stCondLst>
                              <p:cond delay="200"/>
                            </p:stCondLst>
                            <p:childTnLst>
                              <p:par>
                                <p:cTn id="36" presetID="22" presetClass="entr" presetSubtype="1"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2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P spid="24"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ahandbook.com/files/2010/12/small-business-grant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591" y="1796348"/>
            <a:ext cx="2286000" cy="3461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descr="http://wwwdelivery.superstock.com/WI/223/1491/PreviewComp/SuperStock_1491R-1640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6037" y="1759781"/>
            <a:ext cx="3298728" cy="3356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Content Placeholder 2"/>
          <p:cNvSpPr txBox="1">
            <a:spLocks/>
          </p:cNvSpPr>
          <p:nvPr/>
        </p:nvSpPr>
        <p:spPr>
          <a:xfrm>
            <a:off x="228600" y="124945"/>
            <a:ext cx="8763000" cy="16348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800" dirty="0" smtClean="0">
                <a:solidFill>
                  <a:srgbClr val="0070C0"/>
                </a:solidFill>
                <a:effectLst>
                  <a:innerShdw blurRad="63500" dist="50800" dir="16200000">
                    <a:prstClr val="black">
                      <a:alpha val="16000"/>
                    </a:prstClr>
                  </a:innerShdw>
                </a:effectLst>
                <a:latin typeface="ChunkFive Roman" pitchFamily="50" charset="0"/>
              </a:rPr>
              <a:t>Some people are interested in cutting energy costs…</a:t>
            </a:r>
            <a:endParaRPr lang="en-US" sz="4800" dirty="0">
              <a:solidFill>
                <a:srgbClr val="0070C0"/>
              </a:solidFill>
              <a:effectLst>
                <a:innerShdw blurRad="63500" dist="50800" dir="16200000">
                  <a:prstClr val="black">
                    <a:alpha val="16000"/>
                  </a:prstClr>
                </a:innerShdw>
              </a:effectLst>
              <a:latin typeface="ChunkFive Roman" pitchFamily="50" charset="0"/>
            </a:endParaRPr>
          </a:p>
        </p:txBody>
      </p:sp>
      <p:pic>
        <p:nvPicPr>
          <p:cNvPr id="1028" name="Picture 4" descr="http://us.sheepwoolinsulation.com/images/whywool_homeown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3830669"/>
            <a:ext cx="4285674" cy="2854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4624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500"/>
                                        <p:tgtEl>
                                          <p:spTgt spid="103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52950" y="1676400"/>
            <a:ext cx="4343400" cy="4390131"/>
          </a:xfrm>
          <a:prstGeom prst="rect">
            <a:avLst/>
          </a:prstGeom>
        </p:spPr>
        <p:txBody>
          <a:bodyPr vert="horz" lIns="91440" tIns="45720" rIns="91440" bIns="45720" rtlCol="0">
            <a:noAutofit/>
          </a:bodyPr>
          <a:lstStyle>
            <a:defPPr>
              <a:defRPr lang="en-US"/>
            </a:defPPr>
            <a:lvl1pPr marL="342900" indent="-342900">
              <a:spcBef>
                <a:spcPct val="20000"/>
              </a:spcBef>
              <a:buFont typeface="Arial" pitchFamily="34" charset="0"/>
              <a:buChar char="•"/>
              <a:defRPr sz="2800">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35,000 </a:t>
            </a:r>
            <a:r>
              <a:rPr lang="en-US" dirty="0" smtClean="0"/>
              <a:t>locations</a:t>
            </a:r>
            <a:br>
              <a:rPr lang="en-US" dirty="0" smtClean="0"/>
            </a:br>
            <a:endParaRPr lang="en-US" dirty="0"/>
          </a:p>
          <a:p>
            <a:r>
              <a:rPr lang="en-US" dirty="0"/>
              <a:t>Urban areas – high renter </a:t>
            </a:r>
            <a:r>
              <a:rPr lang="en-US" dirty="0" smtClean="0"/>
              <a:t>population</a:t>
            </a:r>
            <a:br>
              <a:rPr lang="en-US" dirty="0" smtClean="0"/>
            </a:br>
            <a:endParaRPr lang="en-US" dirty="0" smtClean="0"/>
          </a:p>
          <a:p>
            <a:r>
              <a:rPr lang="en-US" dirty="0" smtClean="0"/>
              <a:t>20 Dryers</a:t>
            </a:r>
          </a:p>
          <a:p>
            <a:endParaRPr lang="en-US" dirty="0"/>
          </a:p>
          <a:p>
            <a:endParaRPr lang="en-US" dirty="0"/>
          </a:p>
        </p:txBody>
      </p:sp>
      <p:pic>
        <p:nvPicPr>
          <p:cNvPr id="6" name="Picture 2" descr="http://sbahandbook.com/files/2010/12/small-business-grant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33131"/>
            <a:ext cx="3048000" cy="46152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Content Placeholder 2"/>
          <p:cNvSpPr txBox="1">
            <a:spLocks/>
          </p:cNvSpPr>
          <p:nvPr/>
        </p:nvSpPr>
        <p:spPr>
          <a:xfrm>
            <a:off x="0" y="457200"/>
            <a:ext cx="914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dirty="0" smtClean="0">
                <a:solidFill>
                  <a:srgbClr val="0070C0"/>
                </a:solidFill>
                <a:effectLst>
                  <a:innerShdw blurRad="63500" dist="50800" dir="16200000">
                    <a:prstClr val="black">
                      <a:alpha val="16000"/>
                    </a:prstClr>
                  </a:innerShdw>
                </a:effectLst>
                <a:latin typeface="ChunkFive Roman" pitchFamily="50" charset="0"/>
              </a:rPr>
              <a:t>Larry – The Laundromat Owner</a:t>
            </a:r>
            <a:endParaRPr lang="en-US" sz="4000" dirty="0">
              <a:solidFill>
                <a:srgbClr val="0070C0"/>
              </a:solidFill>
              <a:effectLst>
                <a:innerShdw blurRad="63500" dist="50800" dir="16200000">
                  <a:prstClr val="black">
                    <a:alpha val="16000"/>
                  </a:prstClr>
                </a:innerShdw>
              </a:effectLst>
              <a:latin typeface="ChunkFive Roman" pitchFamily="50" charset="0"/>
            </a:endParaRPr>
          </a:p>
        </p:txBody>
      </p:sp>
    </p:spTree>
    <p:extLst>
      <p:ext uri="{BB962C8B-B14F-4D97-AF65-F5344CB8AC3E}">
        <p14:creationId xmlns:p14="http://schemas.microsoft.com/office/powerpoint/2010/main" val="4037035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638800" y="1295400"/>
            <a:ext cx="4084674" cy="20989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dirty="0" smtClean="0">
                <a:solidFill>
                  <a:srgbClr val="0070C0"/>
                </a:solidFill>
                <a:effectLst>
                  <a:innerShdw blurRad="63500" dist="50800" dir="16200000">
                    <a:prstClr val="black">
                      <a:alpha val="16000"/>
                    </a:prstClr>
                  </a:innerShdw>
                </a:effectLst>
                <a:latin typeface="ChunkFive Roman" pitchFamily="50" charset="0"/>
              </a:rPr>
              <a:t>2,200 locations in US with on-campus housing</a:t>
            </a:r>
          </a:p>
          <a:p>
            <a:pPr marL="0" indent="0">
              <a:buFont typeface="Arial" pitchFamily="34" charset="0"/>
              <a:buNone/>
            </a:pPr>
            <a:endParaRPr lang="en-US" sz="3600" dirty="0" smtClean="0">
              <a:solidFill>
                <a:srgbClr val="0070C0"/>
              </a:solidFill>
              <a:effectLst>
                <a:innerShdw blurRad="63500" dist="50800" dir="16200000">
                  <a:prstClr val="black">
                    <a:alpha val="16000"/>
                  </a:prstClr>
                </a:innerShdw>
              </a:effectLst>
              <a:latin typeface="ChunkFive Roman" pitchFamily="50" charset="0"/>
            </a:endParaRPr>
          </a:p>
          <a:p>
            <a:pPr marL="0" indent="0">
              <a:buFont typeface="Arial" pitchFamily="34" charset="0"/>
              <a:buNone/>
            </a:pPr>
            <a:r>
              <a:rPr lang="en-US" sz="3600" dirty="0" smtClean="0">
                <a:solidFill>
                  <a:srgbClr val="0070C0"/>
                </a:solidFill>
                <a:effectLst>
                  <a:innerShdw blurRad="63500" dist="50800" dir="16200000">
                    <a:prstClr val="black">
                      <a:alpha val="16000"/>
                    </a:prstClr>
                  </a:innerShdw>
                </a:effectLst>
                <a:latin typeface="ChunkFive Roman" pitchFamily="50" charset="0"/>
              </a:rPr>
              <a:t>Residence halls average between 300-400 students</a:t>
            </a:r>
          </a:p>
          <a:p>
            <a:pPr marL="0" indent="0">
              <a:buFont typeface="Arial" pitchFamily="34" charset="0"/>
              <a:buNone/>
            </a:pPr>
            <a:endParaRPr lang="en-US" sz="3600" dirty="0">
              <a:solidFill>
                <a:srgbClr val="0070C0"/>
              </a:solidFill>
              <a:effectLst>
                <a:innerShdw blurRad="63500" dist="50800" dir="16200000">
                  <a:prstClr val="black">
                    <a:alpha val="16000"/>
                  </a:prstClr>
                </a:innerShdw>
              </a:effectLst>
              <a:latin typeface="ChunkFive Roman" pitchFamily="50" charset="0"/>
            </a:endParaRPr>
          </a:p>
          <a:p>
            <a:pPr marL="0" indent="0">
              <a:buFont typeface="Arial" pitchFamily="34" charset="0"/>
              <a:buNone/>
            </a:pPr>
            <a:r>
              <a:rPr lang="en-US" sz="3600" dirty="0" smtClean="0">
                <a:solidFill>
                  <a:srgbClr val="0070C0"/>
                </a:solidFill>
                <a:effectLst>
                  <a:innerShdw blurRad="63500" dist="50800" dir="16200000">
                    <a:prstClr val="black">
                      <a:alpha val="16000"/>
                    </a:prstClr>
                  </a:innerShdw>
                </a:effectLst>
                <a:latin typeface="ChunkFive Roman" pitchFamily="50" charset="0"/>
              </a:rPr>
              <a:t>24,638 locations in US with 2+ units</a:t>
            </a:r>
            <a:endParaRPr lang="en-US" sz="3600" dirty="0">
              <a:solidFill>
                <a:srgbClr val="0070C0"/>
              </a:solidFill>
              <a:effectLst>
                <a:innerShdw blurRad="63500" dist="50800" dir="16200000">
                  <a:prstClr val="black">
                    <a:alpha val="16000"/>
                  </a:prstClr>
                </a:innerShdw>
              </a:effectLst>
              <a:latin typeface="ChunkFive Roman" pitchFamily="50" charset="0"/>
            </a:endParaRPr>
          </a:p>
        </p:txBody>
      </p:sp>
      <p:pic>
        <p:nvPicPr>
          <p:cNvPr id="5" name="Picture 6" descr="http://wwwdelivery.superstock.com/WI/223/1491/PreviewComp/SuperStock_1491R-1640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76400"/>
            <a:ext cx="3669792"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Content Placeholder 2"/>
          <p:cNvSpPr txBox="1">
            <a:spLocks/>
          </p:cNvSpPr>
          <p:nvPr/>
        </p:nvSpPr>
        <p:spPr>
          <a:xfrm>
            <a:off x="0" y="457200"/>
            <a:ext cx="914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dirty="0" smtClean="0">
                <a:solidFill>
                  <a:srgbClr val="0070C0"/>
                </a:solidFill>
                <a:effectLst>
                  <a:innerShdw blurRad="63500" dist="50800" dir="16200000">
                    <a:prstClr val="black">
                      <a:alpha val="16000"/>
                    </a:prstClr>
                  </a:innerShdw>
                </a:effectLst>
                <a:latin typeface="ChunkFive Roman" pitchFamily="50" charset="0"/>
              </a:rPr>
              <a:t>Paul – The Purchasing Agent</a:t>
            </a:r>
            <a:endParaRPr lang="en-US" sz="4000" dirty="0">
              <a:solidFill>
                <a:srgbClr val="0070C0"/>
              </a:solidFill>
              <a:effectLst>
                <a:innerShdw blurRad="63500" dist="50800" dir="16200000">
                  <a:prstClr val="black">
                    <a:alpha val="16000"/>
                  </a:prstClr>
                </a:innerShdw>
              </a:effectLst>
              <a:latin typeface="ChunkFive Roman" pitchFamily="50" charset="0"/>
            </a:endParaRPr>
          </a:p>
        </p:txBody>
      </p:sp>
      <p:sp>
        <p:nvSpPr>
          <p:cNvPr id="7" name="Content Placeholder 2"/>
          <p:cNvSpPr txBox="1">
            <a:spLocks/>
          </p:cNvSpPr>
          <p:nvPr/>
        </p:nvSpPr>
        <p:spPr>
          <a:xfrm>
            <a:off x="4545419" y="1676400"/>
            <a:ext cx="4084674" cy="434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rPr>
              <a:t>Multiple Units</a:t>
            </a:r>
          </a:p>
          <a:p>
            <a:pPr marL="0" indent="0">
              <a:buNone/>
            </a:pPr>
            <a:endParaRPr lang="en-US" sz="2800" dirty="0">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endParaRPr>
          </a:p>
          <a:p>
            <a:r>
              <a:rPr lang="en-US" sz="2800" dirty="0" smtClean="0">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rPr>
              <a:t>Multiple Locations</a:t>
            </a:r>
          </a:p>
          <a:p>
            <a:endParaRPr lang="en-US" sz="2800" dirty="0">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endParaRPr>
          </a:p>
          <a:p>
            <a:r>
              <a:rPr lang="en-US" sz="2800" dirty="0" smtClean="0">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rPr>
              <a:t>Universities &amp; Apartment Complexes</a:t>
            </a:r>
            <a:endParaRPr lang="en-US" sz="2800" dirty="0">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endParaRPr>
          </a:p>
        </p:txBody>
      </p:sp>
    </p:spTree>
    <p:extLst>
      <p:ext uri="{BB962C8B-B14F-4D97-AF65-F5344CB8AC3E}">
        <p14:creationId xmlns:p14="http://schemas.microsoft.com/office/powerpoint/2010/main" val="413298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us.sheepwoolinsulation.com/images/whywool_homeow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752600"/>
            <a:ext cx="3733800" cy="2486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Content Placeholder 2"/>
          <p:cNvSpPr txBox="1">
            <a:spLocks/>
          </p:cNvSpPr>
          <p:nvPr/>
        </p:nvSpPr>
        <p:spPr>
          <a:xfrm>
            <a:off x="4545419" y="1676400"/>
            <a:ext cx="4084674" cy="4343400"/>
          </a:xfrm>
          <a:prstGeom prst="rect">
            <a:avLst/>
          </a:prstGeom>
        </p:spPr>
        <p:txBody>
          <a:bodyPr vert="horz" lIns="91440" tIns="45720" rIns="91440" bIns="45720" rtlCol="0">
            <a:noAutofit/>
          </a:bodyPr>
          <a:lstStyle>
            <a:defPPr>
              <a:defRPr lang="en-US"/>
            </a:defPPr>
            <a:lvl1pPr marL="342900" indent="-342900">
              <a:spcBef>
                <a:spcPct val="20000"/>
              </a:spcBef>
              <a:buFont typeface="Arial" pitchFamily="34" charset="0"/>
              <a:buChar char="•"/>
              <a:defRPr sz="2800">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93 Million US </a:t>
            </a:r>
            <a:r>
              <a:rPr lang="en-US" dirty="0" smtClean="0"/>
              <a:t>Households</a:t>
            </a:r>
            <a:endParaRPr lang="en-US" dirty="0"/>
          </a:p>
          <a:p>
            <a:endParaRPr lang="en-US" dirty="0" smtClean="0"/>
          </a:p>
          <a:p>
            <a:r>
              <a:rPr lang="en-US" dirty="0" smtClean="0"/>
              <a:t>6-9 </a:t>
            </a:r>
            <a:r>
              <a:rPr lang="en-US" dirty="0"/>
              <a:t>uses/week </a:t>
            </a:r>
            <a:r>
              <a:rPr lang="en-US" dirty="0" smtClean="0"/>
              <a:t>average</a:t>
            </a:r>
            <a:br>
              <a:rPr lang="en-US" dirty="0" smtClean="0"/>
            </a:br>
            <a:endParaRPr lang="en-US" dirty="0" smtClean="0"/>
          </a:p>
          <a:p>
            <a:r>
              <a:rPr lang="en-US" dirty="0" smtClean="0"/>
              <a:t>$115.45 annual cost</a:t>
            </a:r>
          </a:p>
          <a:p>
            <a:endParaRPr lang="en-US" dirty="0" smtClean="0"/>
          </a:p>
          <a:p>
            <a:endParaRPr lang="en-US" dirty="0"/>
          </a:p>
        </p:txBody>
      </p:sp>
      <p:sp>
        <p:nvSpPr>
          <p:cNvPr id="6" name="Content Placeholder 2"/>
          <p:cNvSpPr txBox="1">
            <a:spLocks/>
          </p:cNvSpPr>
          <p:nvPr/>
        </p:nvSpPr>
        <p:spPr>
          <a:xfrm>
            <a:off x="0" y="457200"/>
            <a:ext cx="914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dirty="0" smtClean="0">
                <a:solidFill>
                  <a:srgbClr val="0070C0"/>
                </a:solidFill>
                <a:effectLst>
                  <a:innerShdw blurRad="63500" dist="50800" dir="16200000">
                    <a:prstClr val="black">
                      <a:alpha val="16000"/>
                    </a:prstClr>
                  </a:innerShdw>
                </a:effectLst>
                <a:latin typeface="ChunkFive Roman" pitchFamily="50" charset="0"/>
              </a:rPr>
              <a:t>George &amp; Martha - Homeowners</a:t>
            </a:r>
            <a:endParaRPr lang="en-US" sz="4000" dirty="0">
              <a:solidFill>
                <a:srgbClr val="0070C0"/>
              </a:solidFill>
              <a:effectLst>
                <a:innerShdw blurRad="63500" dist="50800" dir="16200000">
                  <a:prstClr val="black">
                    <a:alpha val="16000"/>
                  </a:prstClr>
                </a:innerShdw>
              </a:effectLst>
              <a:latin typeface="ChunkFive Roman" pitchFamily="50" charset="0"/>
            </a:endParaRPr>
          </a:p>
        </p:txBody>
      </p:sp>
    </p:spTree>
    <p:extLst>
      <p:ext uri="{BB962C8B-B14F-4D97-AF65-F5344CB8AC3E}">
        <p14:creationId xmlns:p14="http://schemas.microsoft.com/office/powerpoint/2010/main" val="1617611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4267200" y="838200"/>
            <a:ext cx="0" cy="5334000"/>
          </a:xfrm>
          <a:prstGeom prst="straightConnector1">
            <a:avLst/>
          </a:prstGeom>
          <a:ln w="762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800100" y="3505200"/>
            <a:ext cx="7734300" cy="0"/>
          </a:xfrm>
          <a:prstGeom prst="straightConnector1">
            <a:avLst/>
          </a:prstGeom>
          <a:ln w="762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67600" y="3572470"/>
            <a:ext cx="1371600" cy="1588127"/>
          </a:xfrm>
          <a:prstGeom prst="rect">
            <a:avLst/>
          </a:prstGeom>
        </p:spPr>
        <p:txBody>
          <a:bodyPr vert="horz" lIns="91440" tIns="45720" rIns="91440" bIns="45720" rtlCol="0">
            <a:noAutofit/>
          </a:bodyPr>
          <a:lstStyle>
            <a:defPPr>
              <a:defRPr lang="en-US"/>
            </a:defPPr>
            <a:lvl1pPr indent="0">
              <a:spcBef>
                <a:spcPct val="20000"/>
              </a:spcBef>
              <a:buFont typeface="Arial" pitchFamily="34" charset="0"/>
              <a:buNone/>
              <a:defRPr>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HIGH</a:t>
            </a:r>
          </a:p>
          <a:p>
            <a:r>
              <a:rPr lang="en-US" dirty="0"/>
              <a:t>ENERGY</a:t>
            </a:r>
          </a:p>
          <a:p>
            <a:r>
              <a:rPr lang="en-US" dirty="0"/>
              <a:t>SAVINGS</a:t>
            </a:r>
          </a:p>
        </p:txBody>
      </p:sp>
      <p:sp>
        <p:nvSpPr>
          <p:cNvPr id="9" name="Oval 8"/>
          <p:cNvSpPr/>
          <p:nvPr/>
        </p:nvSpPr>
        <p:spPr>
          <a:xfrm>
            <a:off x="1219200" y="5334000"/>
            <a:ext cx="1219200" cy="83820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Status Quo</a:t>
            </a:r>
            <a:endParaRPr lang="en-US" dirty="0"/>
          </a:p>
        </p:txBody>
      </p:sp>
      <p:sp>
        <p:nvSpPr>
          <p:cNvPr id="10" name="TextBox 9"/>
          <p:cNvSpPr txBox="1"/>
          <p:nvPr/>
        </p:nvSpPr>
        <p:spPr>
          <a:xfrm>
            <a:off x="800100" y="3648670"/>
            <a:ext cx="1447800" cy="1034129"/>
          </a:xfrm>
          <a:prstGeom prst="rect">
            <a:avLst/>
          </a:prstGeom>
        </p:spPr>
        <p:txBody>
          <a:bodyPr vert="horz" lIns="91440" tIns="45720" rIns="91440" bIns="45720" rtlCol="0">
            <a:noAutofit/>
          </a:bodyPr>
          <a:lstStyle>
            <a:defPPr>
              <a:defRPr lang="en-US"/>
            </a:defPPr>
            <a:lvl1pPr indent="0">
              <a:spcBef>
                <a:spcPct val="20000"/>
              </a:spcBef>
              <a:buFont typeface="Arial" pitchFamily="34" charset="0"/>
              <a:buNone/>
              <a:defRPr>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LOW</a:t>
            </a:r>
          </a:p>
          <a:p>
            <a:r>
              <a:rPr lang="en-US" dirty="0"/>
              <a:t>ENERGY</a:t>
            </a:r>
          </a:p>
          <a:p>
            <a:r>
              <a:rPr lang="en-US" dirty="0"/>
              <a:t>SAVINGS</a:t>
            </a:r>
          </a:p>
        </p:txBody>
      </p:sp>
      <p:sp>
        <p:nvSpPr>
          <p:cNvPr id="11" name="TextBox 10"/>
          <p:cNvSpPr txBox="1"/>
          <p:nvPr/>
        </p:nvSpPr>
        <p:spPr>
          <a:xfrm>
            <a:off x="4419600" y="5802868"/>
            <a:ext cx="1447800" cy="369332"/>
          </a:xfrm>
          <a:prstGeom prst="rect">
            <a:avLst/>
          </a:prstGeom>
        </p:spPr>
        <p:txBody>
          <a:bodyPr vert="horz" lIns="91440" tIns="45720" rIns="91440" bIns="45720" rtlCol="0">
            <a:noAutofit/>
          </a:bodyPr>
          <a:lstStyle>
            <a:defPPr>
              <a:defRPr lang="en-US"/>
            </a:defPPr>
            <a:lvl1pPr indent="0">
              <a:spcBef>
                <a:spcPct val="20000"/>
              </a:spcBef>
              <a:buFont typeface="Arial" pitchFamily="34" charset="0"/>
              <a:buNone/>
              <a:defRPr>
                <a:solidFill>
                  <a:srgbClr val="0070C0"/>
                </a:solidFill>
                <a:effectLst>
                  <a:innerShdw blurRad="63500" dist="50800" dir="16200000">
                    <a:prstClr val="black">
                      <a:alpha val="16000"/>
                    </a:prst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solidFill>
                  <a:schemeClr val="tx1">
                    <a:lumMod val="85000"/>
                    <a:lumOff val="15000"/>
                  </a:schemeClr>
                </a:solidFill>
                <a:effectLst>
                  <a:innerShdw blurRad="63500" dist="50800" dir="8100000">
                    <a:schemeClr val="bg1">
                      <a:lumMod val="95000"/>
                      <a:alpha val="60000"/>
                    </a:schemeClr>
                  </a:innerShdw>
                </a:effectLst>
              </a:rPr>
              <a:t>LOW COST</a:t>
            </a:r>
          </a:p>
        </p:txBody>
      </p:sp>
      <p:sp>
        <p:nvSpPr>
          <p:cNvPr id="12" name="TextBox 11"/>
          <p:cNvSpPr txBox="1"/>
          <p:nvPr/>
        </p:nvSpPr>
        <p:spPr>
          <a:xfrm>
            <a:off x="2667001" y="753069"/>
            <a:ext cx="1600200" cy="408980"/>
          </a:xfrm>
          <a:prstGeom prst="rect">
            <a:avLst/>
          </a:prstGeom>
        </p:spPr>
        <p:txBody>
          <a:bodyPr vert="horz" lIns="91440" tIns="45720" rIns="91440" bIns="45720" rtlCol="0">
            <a:noAutofit/>
          </a:bodyPr>
          <a:lstStyle>
            <a:defPPr>
              <a:defRPr lang="en-US"/>
            </a:defPPr>
            <a:lvl1pPr indent="0">
              <a:spcBef>
                <a:spcPct val="20000"/>
              </a:spcBef>
              <a:buFont typeface="Arial" pitchFamily="34" charset="0"/>
              <a:buNone/>
              <a:defRPr>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HIGH COST</a:t>
            </a: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3261" b="100000" l="0" r="100000"/>
                    </a14:imgEffect>
                  </a14:imgLayer>
                </a14:imgProps>
              </a:ext>
              <a:ext uri="{28A0092B-C50C-407E-A947-70E740481C1C}">
                <a14:useLocalDpi xmlns:a14="http://schemas.microsoft.com/office/drawing/2010/main" val="0"/>
              </a:ext>
            </a:extLst>
          </a:blip>
          <a:stretch>
            <a:fillRect/>
          </a:stretch>
        </p:blipFill>
        <p:spPr>
          <a:xfrm>
            <a:off x="5105400" y="723900"/>
            <a:ext cx="1219200" cy="876300"/>
          </a:xfrm>
          <a:prstGeom prst="rect">
            <a:avLst/>
          </a:prstGeom>
          <a:effectLst>
            <a:outerShdw blurRad="50800" dist="38100" dir="5400000" algn="t" rotWithShape="0">
              <a:prstClr val="black">
                <a:alpha val="40000"/>
              </a:prstClr>
            </a:outerShdw>
          </a:effectLst>
        </p:spPr>
      </p:pic>
      <p:pic>
        <p:nvPicPr>
          <p:cNvPr id="15" name="Picture 14"/>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2667000" y="4495800"/>
            <a:ext cx="928460" cy="928460"/>
          </a:xfrm>
          <a:prstGeom prst="rect">
            <a:avLst/>
          </a:prstGeom>
          <a:effectLst>
            <a:outerShdw blurRad="50800" dist="38100" dir="5400000" algn="t" rotWithShape="0">
              <a:prstClr val="black">
                <a:alpha val="40000"/>
              </a:prstClr>
            </a:outerShdw>
          </a:effectLst>
        </p:spPr>
      </p:pic>
      <p:pic>
        <p:nvPicPr>
          <p:cNvPr id="5122" name="Picture 2" descr="http://files.servicemagic.com/files/eid/10270000/10270920/1325380.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51653" y1="49730" x2="61570" y2="55135"/>
                        <a14:foregroundMark x1="44215" y1="48649" x2="44215" y2="48649"/>
                        <a14:foregroundMark x1="44628" y1="35135" x2="44628" y2="35135"/>
                      </a14:backgroundRemoval>
                    </a14:imgEffect>
                  </a14:imgLayer>
                </a14:imgProps>
              </a:ext>
              <a:ext uri="{28A0092B-C50C-407E-A947-70E740481C1C}">
                <a14:useLocalDpi xmlns:a14="http://schemas.microsoft.com/office/drawing/2010/main" val="0"/>
              </a:ext>
            </a:extLst>
          </a:blip>
          <a:srcRect/>
          <a:stretch>
            <a:fillRect/>
          </a:stretch>
        </p:blipFill>
        <p:spPr bwMode="auto">
          <a:xfrm>
            <a:off x="4451056" y="2209800"/>
            <a:ext cx="1105538" cy="8475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4094" b="79195" l="62582" r="79412">
                        <a14:foregroundMark x1="74673" y1="65101" x2="74673" y2="65101"/>
                        <a14:foregroundMark x1="73529" y1="57047" x2="73529" y2="57047"/>
                        <a14:foregroundMark x1="73529" y1="41611" x2="73529" y2="41611"/>
                        <a14:foregroundMark x1="75163" y1="38255" x2="75163" y2="38255"/>
                        <a14:foregroundMark x1="70752" y1="40268" x2="70752" y2="40268"/>
                        <a14:foregroundMark x1="69118" y1="28859" x2="69118" y2="28859"/>
                        <a14:foregroundMark x1="68627" y1="51678" x2="68627" y2="51678"/>
                        <a14:foregroundMark x1="67810" y1="59060" x2="67810" y2="59060"/>
                        <a14:foregroundMark x1="71405" y1="77181" x2="71405" y2="77181"/>
                        <a14:foregroundMark x1="68954" y1="77181" x2="68954" y2="77181"/>
                        <a14:foregroundMark x1="67484" y1="77181" x2="67484" y2="77181"/>
                        <a14:foregroundMark x1="66503" y1="77181" x2="66503" y2="77181"/>
                        <a14:foregroundMark x1="68137" y1="77181" x2="68137" y2="77181"/>
                        <a14:foregroundMark x1="69771" y1="77181" x2="69771" y2="77181"/>
                        <a14:foregroundMark x1="70588" y1="77181" x2="70588" y2="77181"/>
                        <a14:foregroundMark x1="72549" y1="77181" x2="72549" y2="77181"/>
                        <a14:foregroundMark x1="73529" y1="77181" x2="73529" y2="77181"/>
                        <a14:foregroundMark x1="75000" y1="77181" x2="75000" y2="77181"/>
                        <a14:foregroundMark x1="75817" y1="77181" x2="75817" y2="77181"/>
                        <a14:foregroundMark x1="74346" y1="77181" x2="74346" y2="77181"/>
                        <a14:foregroundMark x1="78922" y1="63087" x2="78922" y2="63087"/>
                        <a14:foregroundMark x1="78922" y1="57718" x2="78922" y2="57718"/>
                        <a14:foregroundMark x1="78922" y1="53020" x2="78922" y2="53020"/>
                        <a14:foregroundMark x1="78922" y1="60403" x2="78922" y2="60403"/>
                        <a14:foregroundMark x1="78922" y1="48993" x2="78922" y2="48993"/>
                        <a14:foregroundMark x1="78922" y1="44295" x2="78922" y2="44295"/>
                        <a14:foregroundMark x1="78922" y1="39597" x2="78922" y2="39597"/>
                        <a14:foregroundMark x1="78922" y1="34228" x2="78922" y2="34228"/>
                        <a14:foregroundMark x1="78922" y1="29530" x2="78922" y2="29530"/>
                        <a14:foregroundMark x1="78922" y1="24832" x2="78922" y2="24832"/>
                        <a14:foregroundMark x1="78922" y1="19463" x2="78922" y2="19463"/>
                        <a14:foregroundMark x1="78922" y1="22148" x2="78922" y2="22148"/>
                        <a14:foregroundMark x1="74837" y1="60403" x2="74837" y2="60403"/>
                        <a14:foregroundMark x1="69444" y1="32886" x2="69444" y2="32886"/>
                      </a14:backgroundRemoval>
                    </a14:imgEffect>
                  </a14:imgLayer>
                </a14:imgProps>
              </a:ext>
              <a:ext uri="{28A0092B-C50C-407E-A947-70E740481C1C}">
                <a14:useLocalDpi xmlns:a14="http://schemas.microsoft.com/office/drawing/2010/main" val="0"/>
              </a:ext>
            </a:extLst>
          </a:blip>
          <a:srcRect l="62699" t="13950" r="20619" b="20597"/>
          <a:stretch/>
        </p:blipFill>
        <p:spPr>
          <a:xfrm>
            <a:off x="5829300" y="602274"/>
            <a:ext cx="1172029" cy="111955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6723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2.5E-6 1.44509E-6 L -0.00156 0.48555 " pathEditMode="relative" rAng="0" ptsTypes="AA">
                                      <p:cBhvr>
                                        <p:cTn id="26" dur="2000" fill="hold"/>
                                        <p:tgtEl>
                                          <p:spTgt spid="7"/>
                                        </p:tgtEl>
                                        <p:attrNameLst>
                                          <p:attrName>ppt_x</p:attrName>
                                          <p:attrName>ppt_y</p:attrName>
                                        </p:attrNameLst>
                                      </p:cBhvr>
                                      <p:rCtr x="-87" y="242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2438400"/>
            <a:ext cx="91440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5400" dirty="0" smtClean="0">
                <a:solidFill>
                  <a:srgbClr val="0070C0"/>
                </a:solidFill>
                <a:effectLst>
                  <a:innerShdw blurRad="63500" dist="50800" dir="16200000">
                    <a:prstClr val="black">
                      <a:alpha val="16000"/>
                    </a:prstClr>
                  </a:innerShdw>
                </a:effectLst>
                <a:latin typeface="ChunkFive Roman" pitchFamily="50" charset="0"/>
              </a:rPr>
              <a:t>Reaching Our </a:t>
            </a:r>
            <a:r>
              <a:rPr lang="en-US" sz="5400" dirty="0">
                <a:solidFill>
                  <a:srgbClr val="0070C0"/>
                </a:solidFill>
                <a:effectLst>
                  <a:innerShdw blurRad="63500" dist="50800" dir="16200000">
                    <a:prstClr val="black">
                      <a:alpha val="16000"/>
                    </a:prstClr>
                  </a:innerShdw>
                </a:effectLst>
                <a:latin typeface="ChunkFive Roman" pitchFamily="50" charset="0"/>
              </a:rPr>
              <a:t>C</a:t>
            </a:r>
            <a:r>
              <a:rPr lang="en-US" sz="5400" dirty="0" smtClean="0">
                <a:solidFill>
                  <a:srgbClr val="0070C0"/>
                </a:solidFill>
                <a:effectLst>
                  <a:innerShdw blurRad="63500" dist="50800" dir="16200000">
                    <a:prstClr val="black">
                      <a:alpha val="16000"/>
                    </a:prstClr>
                  </a:innerShdw>
                </a:effectLst>
                <a:latin typeface="ChunkFive Roman" pitchFamily="50" charset="0"/>
              </a:rPr>
              <a:t>ustomers</a:t>
            </a:r>
            <a:endParaRPr lang="en-US" sz="5400" dirty="0">
              <a:solidFill>
                <a:srgbClr val="0070C0"/>
              </a:solidFill>
              <a:effectLst>
                <a:innerShdw blurRad="63500" dist="50800" dir="16200000">
                  <a:prstClr val="black">
                    <a:alpha val="16000"/>
                  </a:prstClr>
                </a:innerShdw>
              </a:effectLst>
              <a:latin typeface="ChunkFive Roman" pitchFamily="50" charset="0"/>
            </a:endParaRPr>
          </a:p>
        </p:txBody>
      </p:sp>
      <p:sp>
        <p:nvSpPr>
          <p:cNvPr id="5" name="Content Placeholder 2"/>
          <p:cNvSpPr txBox="1">
            <a:spLocks/>
          </p:cNvSpPr>
          <p:nvPr/>
        </p:nvSpPr>
        <p:spPr>
          <a:xfrm>
            <a:off x="6705600" y="1524000"/>
            <a:ext cx="2133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rgbClr val="92D050"/>
                </a:solidFill>
                <a:effectLst>
                  <a:innerShdw blurRad="63500" dist="50800" dir="16200000">
                    <a:prstClr val="black">
                      <a:alpha val="16000"/>
                    </a:prstClr>
                  </a:innerShdw>
                </a:effectLst>
                <a:latin typeface="ChunkFive Roman" pitchFamily="50" charset="0"/>
              </a:rPr>
              <a:t>Utility Partnerships</a:t>
            </a:r>
            <a:endParaRPr lang="en-US" sz="2400" dirty="0">
              <a:solidFill>
                <a:srgbClr val="92D050"/>
              </a:solidFill>
              <a:effectLst>
                <a:innerShdw blurRad="63500" dist="50800" dir="16200000">
                  <a:prstClr val="black">
                    <a:alpha val="16000"/>
                  </a:prstClr>
                </a:innerShdw>
              </a:effectLst>
              <a:latin typeface="ChunkFive Roman" pitchFamily="50" charset="0"/>
            </a:endParaRPr>
          </a:p>
        </p:txBody>
      </p:sp>
      <p:sp>
        <p:nvSpPr>
          <p:cNvPr id="6" name="Content Placeholder 2"/>
          <p:cNvSpPr txBox="1">
            <a:spLocks/>
          </p:cNvSpPr>
          <p:nvPr/>
        </p:nvSpPr>
        <p:spPr>
          <a:xfrm>
            <a:off x="5486400" y="1524000"/>
            <a:ext cx="12192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rgbClr val="92D050"/>
                </a:solidFill>
                <a:effectLst>
                  <a:innerShdw blurRad="63500" dist="50800" dir="16200000">
                    <a:prstClr val="black">
                      <a:alpha val="16000"/>
                    </a:prstClr>
                  </a:innerShdw>
                </a:effectLst>
                <a:latin typeface="ChunkFive Roman" pitchFamily="50" charset="0"/>
              </a:rPr>
              <a:t>Sales Force</a:t>
            </a:r>
            <a:endParaRPr lang="en-US" sz="2400" dirty="0">
              <a:solidFill>
                <a:srgbClr val="92D050"/>
              </a:solidFill>
              <a:effectLst>
                <a:innerShdw blurRad="63500" dist="50800" dir="16200000">
                  <a:prstClr val="black">
                    <a:alpha val="16000"/>
                  </a:prstClr>
                </a:innerShdw>
              </a:effectLst>
              <a:latin typeface="ChunkFive Roman" pitchFamily="50" charset="0"/>
            </a:endParaRPr>
          </a:p>
        </p:txBody>
      </p:sp>
      <p:sp>
        <p:nvSpPr>
          <p:cNvPr id="7" name="Content Placeholder 2"/>
          <p:cNvSpPr txBox="1">
            <a:spLocks/>
          </p:cNvSpPr>
          <p:nvPr/>
        </p:nvSpPr>
        <p:spPr>
          <a:xfrm>
            <a:off x="3886200" y="1524000"/>
            <a:ext cx="1447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err="1" smtClean="0">
                <a:solidFill>
                  <a:srgbClr val="92D050"/>
                </a:solidFill>
                <a:effectLst>
                  <a:innerShdw blurRad="63500" dist="50800" dir="16200000">
                    <a:prstClr val="black">
                      <a:alpha val="16000"/>
                    </a:prstClr>
                  </a:innerShdw>
                </a:effectLst>
                <a:latin typeface="ChunkFive Roman" pitchFamily="50" charset="0"/>
              </a:rPr>
              <a:t>Xlint.lyWebsite</a:t>
            </a:r>
            <a:endParaRPr lang="en-US" sz="2400" dirty="0">
              <a:solidFill>
                <a:srgbClr val="92D050"/>
              </a:solidFill>
              <a:effectLst>
                <a:innerShdw blurRad="63500" dist="50800" dir="16200000">
                  <a:prstClr val="black">
                    <a:alpha val="16000"/>
                  </a:prstClr>
                </a:innerShdw>
              </a:effectLst>
              <a:latin typeface="ChunkFive Roman" pitchFamily="50" charset="0"/>
            </a:endParaRPr>
          </a:p>
        </p:txBody>
      </p:sp>
      <p:sp>
        <p:nvSpPr>
          <p:cNvPr id="8" name="Content Placeholder 2"/>
          <p:cNvSpPr txBox="1">
            <a:spLocks/>
          </p:cNvSpPr>
          <p:nvPr/>
        </p:nvSpPr>
        <p:spPr>
          <a:xfrm>
            <a:off x="381000" y="1524000"/>
            <a:ext cx="12954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rgbClr val="92D050"/>
                </a:solidFill>
                <a:effectLst>
                  <a:innerShdw blurRad="63500" dist="50800" dir="16200000">
                    <a:prstClr val="black">
                      <a:alpha val="16000"/>
                    </a:prstClr>
                  </a:innerShdw>
                </a:effectLst>
                <a:latin typeface="ChunkFive Roman" pitchFamily="50" charset="0"/>
              </a:rPr>
              <a:t>Online Ads</a:t>
            </a:r>
            <a:endParaRPr lang="en-US" sz="2400" dirty="0">
              <a:solidFill>
                <a:srgbClr val="92D050"/>
              </a:solidFill>
              <a:effectLst>
                <a:innerShdw blurRad="63500" dist="50800" dir="16200000">
                  <a:prstClr val="black">
                    <a:alpha val="16000"/>
                  </a:prstClr>
                </a:innerShdw>
              </a:effectLst>
              <a:latin typeface="ChunkFive Roman" pitchFamily="50" charset="0"/>
            </a:endParaRPr>
          </a:p>
        </p:txBody>
      </p:sp>
      <p:sp>
        <p:nvSpPr>
          <p:cNvPr id="9" name="Content Placeholder 2"/>
          <p:cNvSpPr txBox="1">
            <a:spLocks/>
          </p:cNvSpPr>
          <p:nvPr/>
        </p:nvSpPr>
        <p:spPr>
          <a:xfrm>
            <a:off x="1676400" y="1524000"/>
            <a:ext cx="20574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rgbClr val="92D050"/>
                </a:solidFill>
                <a:effectLst>
                  <a:innerShdw blurRad="63500" dist="50800" dir="16200000">
                    <a:prstClr val="black">
                      <a:alpha val="16000"/>
                    </a:prstClr>
                  </a:innerShdw>
                </a:effectLst>
                <a:latin typeface="ChunkFive Roman" pitchFamily="50" charset="0"/>
              </a:rPr>
              <a:t>Trade Publications</a:t>
            </a:r>
            <a:endParaRPr lang="en-US" sz="2400" dirty="0">
              <a:solidFill>
                <a:srgbClr val="92D050"/>
              </a:solidFill>
              <a:effectLst>
                <a:innerShdw blurRad="63500" dist="50800" dir="16200000">
                  <a:prstClr val="black">
                    <a:alpha val="16000"/>
                  </a:prstClr>
                </a:innerShdw>
              </a:effectLst>
              <a:latin typeface="ChunkFive Roman" pitchFamily="50" charset="0"/>
            </a:endParaRPr>
          </a:p>
        </p:txBody>
      </p:sp>
      <p:pic>
        <p:nvPicPr>
          <p:cNvPr id="1026" name="Picture 2" descr="http://legacy.pv-tech.org/images/uploads/ConEd.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0688" y1="32919" x2="60688" y2="32919"/>
                        <a14:foregroundMark x1="38084" y1="21118" x2="38084" y2="21118"/>
                        <a14:foregroundMark x1="8108" y1="89130" x2="8108" y2="89130"/>
                        <a14:foregroundMark x1="19902" y1="88820" x2="19902" y2="88820"/>
                        <a14:foregroundMark x1="25061" y1="90683" x2="25061" y2="90683"/>
                        <a14:foregroundMark x1="37838" y1="87267" x2="37838" y2="87267"/>
                        <a14:foregroundMark x1="57740" y1="88199" x2="57740" y2="88199"/>
                        <a14:foregroundMark x1="62654" y1="90373" x2="62654" y2="90373"/>
                        <a14:foregroundMark x1="62654" y1="81988" x2="62654" y2="81988"/>
                        <a14:foregroundMark x1="78624" y1="91304" x2="78624" y2="91304"/>
                        <a14:foregroundMark x1="91155" y1="91304" x2="91155" y2="91304"/>
                        <a14:foregroundMark x1="68059" y1="90683" x2="68059" y2="90683"/>
                      </a14:backgroundRemoval>
                    </a14:imgEffect>
                  </a14:imgLayer>
                </a14:imgProps>
              </a:ext>
              <a:ext uri="{28A0092B-C50C-407E-A947-70E740481C1C}">
                <a14:useLocalDpi xmlns:a14="http://schemas.microsoft.com/office/drawing/2010/main" val="0"/>
              </a:ext>
            </a:extLst>
          </a:blip>
          <a:srcRect/>
          <a:stretch>
            <a:fillRect/>
          </a:stretch>
        </p:blipFill>
        <p:spPr bwMode="auto">
          <a:xfrm>
            <a:off x="7308807" y="3515074"/>
            <a:ext cx="1167818" cy="923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lanetlaundry.com/pl/_images/logo-planet-laundry.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7216" y="3552630"/>
            <a:ext cx="1600200" cy="5156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planetlaundry.com/pl/_images/logo-planet-laundry.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422" y="3552630"/>
            <a:ext cx="1600200" cy="5156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geek.com/wp-content/uploads/2009/01/1_google_logo.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6950" b="75532" l="4500" r="96500">
                        <a14:foregroundMark x1="7500" y1="41489" x2="7500" y2="41489"/>
                        <a14:foregroundMark x1="28500" y1="49645" x2="28500" y2="49645"/>
                        <a14:foregroundMark x1="40250" y1="49291" x2="40250" y2="49291"/>
                        <a14:foregroundMark x1="45500" y1="49291" x2="45500" y2="49291"/>
                        <a14:foregroundMark x1="81000" y1="50709" x2="81000" y2="50709"/>
                        <a14:foregroundMark x1="49750" y1="58511" x2="49750" y2="58511"/>
                        <a14:foregroundMark x1="51500" y1="58511" x2="51500" y2="58511"/>
                        <a14:foregroundMark x1="51250" y1="40426" x2="51250" y2="40426"/>
                        <a14:foregroundMark x1="49250" y1="40426" x2="49250" y2="40426"/>
                        <a14:foregroundMark x1="75250" y1="41489" x2="75250" y2="41489"/>
                        <a14:backgroundMark x1="64750" y1="48582" x2="64750" y2="48582"/>
                        <a14:backgroundMark x1="73250" y1="49645" x2="73250" y2="49645"/>
                        <a14:backgroundMark x1="63750" y1="66667" x2="63750" y2="66667"/>
                      </a14:backgroundRemoval>
                    </a14:imgEffect>
                  </a14:imgLayer>
                </a14:imgProps>
              </a:ext>
              <a:ext uri="{28A0092B-C50C-407E-A947-70E740481C1C}">
                <a14:useLocalDpi xmlns:a14="http://schemas.microsoft.com/office/drawing/2010/main" val="0"/>
              </a:ext>
            </a:extLst>
          </a:blip>
          <a:srcRect/>
          <a:stretch>
            <a:fillRect/>
          </a:stretch>
        </p:blipFill>
        <p:spPr bwMode="auto">
          <a:xfrm>
            <a:off x="345622" y="4275132"/>
            <a:ext cx="1447800" cy="1020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justsync.com/wp-content/uploads/bing-logo.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620" b="89933" l="8553" r="93914">
                        <a14:foregroundMark x1="12336" y1="42506" x2="12336" y2="42506"/>
                        <a14:foregroundMark x1="38158" y1="48546" x2="38158" y2="48546"/>
                        <a14:foregroundMark x1="39145" y1="35347" x2="39145" y2="35347"/>
                        <a14:foregroundMark x1="44243" y1="48546" x2="44243" y2="48546"/>
                      </a14:backgroundRemoval>
                    </a14:imgEffect>
                  </a14:imgLayer>
                </a14:imgProps>
              </a:ext>
              <a:ext uri="{28A0092B-C50C-407E-A947-70E740481C1C}">
                <a14:useLocalDpi xmlns:a14="http://schemas.microsoft.com/office/drawing/2010/main" val="0"/>
              </a:ext>
            </a:extLst>
          </a:blip>
          <a:srcRect/>
          <a:stretch>
            <a:fillRect/>
          </a:stretch>
        </p:blipFill>
        <p:spPr bwMode="auto">
          <a:xfrm>
            <a:off x="234043" y="5096117"/>
            <a:ext cx="1670957" cy="12284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blogs.westword.com/latestword/xcel%20energy%20logo.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386" b="89892" l="0" r="97957">
                        <a14:foregroundMark x1="30058" y1="45126" x2="30058" y2="45126"/>
                        <a14:foregroundMark x1="35992" y1="49458" x2="35992" y2="49458"/>
                        <a14:foregroundMark x1="5642" y1="52708" x2="5642" y2="52708"/>
                        <a14:foregroundMark x1="2529" y1="31047" x2="2529" y2="31047"/>
                        <a14:foregroundMark x1="42899" y1="52708" x2="42899" y2="52708"/>
                        <a14:foregroundMark x1="51848" y1="46209" x2="51848" y2="46209"/>
                        <a14:foregroundMark x1="56809" y1="43682" x2="56809" y2="43682"/>
                        <a14:foregroundMark x1="63813" y1="46931" x2="63813" y2="46931"/>
                        <a14:foregroundMark x1="70233" y1="49097" x2="70233" y2="49097"/>
                        <a14:foregroundMark x1="77140" y1="48375" x2="77140" y2="48375"/>
                        <a14:foregroundMark x1="80739" y1="49458" x2="80739" y2="49458"/>
                        <a14:foregroundMark x1="88327" y1="50181" x2="88327" y2="50181"/>
                        <a14:foregroundMark x1="3794" y1="28520" x2="3794" y2="28520"/>
                        <a14:foregroundMark x1="18288" y1="71119" x2="18288" y2="71119"/>
                        <a14:foregroundMark x1="32619" y1="40708" x2="32619" y2="40708"/>
                        <a14:foregroundMark x1="35714" y1="58407" x2="35714" y2="58407"/>
                        <a14:foregroundMark x1="42857" y1="60177" x2="42857" y2="60177"/>
                        <a14:foregroundMark x1="55714" y1="58407" x2="55714" y2="58407"/>
                        <a14:foregroundMark x1="57381" y1="32743" x2="57381" y2="32743"/>
                        <a14:foregroundMark x1="61667" y1="32743" x2="61667" y2="32743"/>
                        <a14:foregroundMark x1="58810" y1="63717" x2="58810" y2="63717"/>
                        <a14:foregroundMark x1="63333" y1="57522" x2="63333" y2="57522"/>
                        <a14:foregroundMark x1="67857" y1="52212" x2="67857" y2="52212"/>
                        <a14:foregroundMark x1="70000" y1="58407" x2="70000" y2="58407"/>
                        <a14:foregroundMark x1="76429" y1="58407" x2="76429" y2="58407"/>
                        <a14:foregroundMark x1="79762" y1="42478" x2="79762" y2="42478"/>
                        <a14:foregroundMark x1="85238" y1="57522" x2="85238" y2="57522"/>
                        <a14:backgroundMark x1="8755" y1="59928" x2="8755" y2="59928"/>
                        <a14:backgroundMark x1="11187" y1="49819" x2="13619" y2="37906"/>
                        <a14:backgroundMark x1="1848" y1="45126" x2="6809" y2="27798"/>
                        <a14:backgroundMark x1="1070" y1="64260" x2="1070" y2="64260"/>
                        <a14:backgroundMark x1="8463" y1="73646" x2="8463" y2="73646"/>
                        <a14:backgroundMark x1="15856" y1="70758" x2="15856" y2="70758"/>
                        <a14:backgroundMark x1="12160" y1="77978" x2="16829" y2="67148"/>
                        <a14:backgroundMark x1="18093" y1="63538" x2="18093" y2="63538"/>
                        <a14:backgroundMark x1="17315" y1="58845" x2="17315" y2="58845"/>
                        <a14:backgroundMark x1="1654" y1="67148" x2="1654" y2="67148"/>
                        <a14:backgroundMark x1="45623" y1="48375" x2="45623" y2="48375"/>
                        <a14:backgroundMark x1="45238" y1="58407" x2="45238" y2="58407"/>
                      </a14:backgroundRemoval>
                    </a14:imgEffect>
                  </a14:imgLayer>
                </a14:imgProps>
              </a:ext>
              <a:ext uri="{28A0092B-C50C-407E-A947-70E740481C1C}">
                <a14:useLocalDpi xmlns:a14="http://schemas.microsoft.com/office/drawing/2010/main" val="0"/>
              </a:ext>
            </a:extLst>
          </a:blip>
          <a:srcRect/>
          <a:stretch>
            <a:fillRect/>
          </a:stretch>
        </p:blipFill>
        <p:spPr bwMode="auto">
          <a:xfrm>
            <a:off x="7010400" y="4724400"/>
            <a:ext cx="1745791" cy="4704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3.bp.blogspot.com/_wluWiGk7BWE/STQ_kKWg6dI/AAAAAAAAAJI/499tYXBNPqE/s320/im_briefcase.gif"/>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722292" y="3542367"/>
            <a:ext cx="830908" cy="8364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4094" b="79195" l="62582" r="79412">
                        <a14:foregroundMark x1="74673" y1="65101" x2="74673" y2="65101"/>
                        <a14:foregroundMark x1="73529" y1="57047" x2="73529" y2="57047"/>
                        <a14:foregroundMark x1="73529" y1="41611" x2="73529" y2="41611"/>
                        <a14:foregroundMark x1="75163" y1="38255" x2="75163" y2="38255"/>
                        <a14:foregroundMark x1="70752" y1="40268" x2="70752" y2="40268"/>
                        <a14:foregroundMark x1="69118" y1="28859" x2="69118" y2="28859"/>
                        <a14:foregroundMark x1="68627" y1="51678" x2="68627" y2="51678"/>
                        <a14:foregroundMark x1="67810" y1="59060" x2="67810" y2="59060"/>
                        <a14:foregroundMark x1="71405" y1="77181" x2="71405" y2="77181"/>
                        <a14:foregroundMark x1="68954" y1="77181" x2="68954" y2="77181"/>
                        <a14:foregroundMark x1="67484" y1="77181" x2="67484" y2="77181"/>
                        <a14:foregroundMark x1="66503" y1="77181" x2="66503" y2="77181"/>
                        <a14:foregroundMark x1="68137" y1="77181" x2="68137" y2="77181"/>
                        <a14:foregroundMark x1="69771" y1="77181" x2="69771" y2="77181"/>
                        <a14:foregroundMark x1="70588" y1="77181" x2="70588" y2="77181"/>
                        <a14:foregroundMark x1="72549" y1="77181" x2="72549" y2="77181"/>
                        <a14:foregroundMark x1="73529" y1="77181" x2="73529" y2="77181"/>
                        <a14:foregroundMark x1="75000" y1="77181" x2="75000" y2="77181"/>
                        <a14:foregroundMark x1="75817" y1="77181" x2="75817" y2="77181"/>
                        <a14:foregroundMark x1="74346" y1="77181" x2="74346" y2="77181"/>
                        <a14:foregroundMark x1="78922" y1="63087" x2="78922" y2="63087"/>
                        <a14:foregroundMark x1="78922" y1="57718" x2="78922" y2="57718"/>
                        <a14:foregroundMark x1="78922" y1="53020" x2="78922" y2="53020"/>
                        <a14:foregroundMark x1="78922" y1="60403" x2="78922" y2="60403"/>
                        <a14:foregroundMark x1="78922" y1="48993" x2="78922" y2="48993"/>
                        <a14:foregroundMark x1="78922" y1="44295" x2="78922" y2="44295"/>
                        <a14:foregroundMark x1="78922" y1="39597" x2="78922" y2="39597"/>
                        <a14:foregroundMark x1="78922" y1="34228" x2="78922" y2="34228"/>
                        <a14:foregroundMark x1="78922" y1="29530" x2="78922" y2="29530"/>
                        <a14:foregroundMark x1="78922" y1="24832" x2="78922" y2="24832"/>
                        <a14:foregroundMark x1="78922" y1="19463" x2="78922" y2="19463"/>
                        <a14:foregroundMark x1="78922" y1="22148" x2="78922" y2="22148"/>
                        <a14:foregroundMark x1="74837" y1="60403" x2="74837" y2="60403"/>
                        <a14:foregroundMark x1="69444" y1="32886" x2="69444" y2="32886"/>
                      </a14:backgroundRemoval>
                    </a14:imgEffect>
                  </a14:imgLayer>
                </a14:imgProps>
              </a:ext>
              <a:ext uri="{28A0092B-C50C-407E-A947-70E740481C1C}">
                <a14:useLocalDpi xmlns:a14="http://schemas.microsoft.com/office/drawing/2010/main" val="0"/>
              </a:ext>
            </a:extLst>
          </a:blip>
          <a:srcRect l="62699" t="13950" r="20619" b="20597"/>
          <a:stretch/>
        </p:blipFill>
        <p:spPr>
          <a:xfrm>
            <a:off x="4183742" y="3589699"/>
            <a:ext cx="776515" cy="741746"/>
          </a:xfrm>
          <a:prstGeom prst="rect">
            <a:avLst/>
          </a:prstGeom>
          <a:effectLst/>
        </p:spPr>
      </p:pic>
      <p:pic>
        <p:nvPicPr>
          <p:cNvPr id="11"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7095171" y="5569202"/>
            <a:ext cx="1576248" cy="427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37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250"/>
                            </p:stCondLst>
                            <p:childTnLst>
                              <p:par>
                                <p:cTn id="14" presetID="10" presetClass="entr" presetSubtype="0" fill="hold" nodeType="after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250"/>
                                        <p:tgtEl>
                                          <p:spTgt spid="103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fade">
                                      <p:cBhvr>
                                        <p:cTn id="20" dur="250"/>
                                        <p:tgtEl>
                                          <p:spTgt spid="10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fade">
                                      <p:cBhvr>
                                        <p:cTn id="30" dur="250"/>
                                        <p:tgtEl>
                                          <p:spTgt spid="10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26"/>
                                        </p:tgtEl>
                                        <p:attrNameLst>
                                          <p:attrName>style.visibility</p:attrName>
                                        </p:attrNameLst>
                                      </p:cBhvr>
                                      <p:to>
                                        <p:strVal val="visible"/>
                                      </p:to>
                                    </p:set>
                                    <p:animEffect transition="in" filter="fade">
                                      <p:cBhvr>
                                        <p:cTn id="60" dur="250"/>
                                        <p:tgtEl>
                                          <p:spTgt spid="1026"/>
                                        </p:tgtEl>
                                      </p:cBhvr>
                                    </p:animEffect>
                                  </p:childTnLst>
                                </p:cTn>
                              </p:par>
                            </p:childTnLst>
                          </p:cTn>
                        </p:par>
                        <p:par>
                          <p:cTn id="61" fill="hold">
                            <p:stCondLst>
                              <p:cond delay="250"/>
                            </p:stCondLst>
                            <p:childTnLst>
                              <p:par>
                                <p:cTn id="62" presetID="10" presetClass="entr" presetSubtype="0" fill="hold" nodeType="afterEffect">
                                  <p:stCondLst>
                                    <p:cond delay="0"/>
                                  </p:stCondLst>
                                  <p:childTnLst>
                                    <p:set>
                                      <p:cBhvr>
                                        <p:cTn id="63" dur="1" fill="hold">
                                          <p:stCondLst>
                                            <p:cond delay="0"/>
                                          </p:stCondLst>
                                        </p:cTn>
                                        <p:tgtEl>
                                          <p:spTgt spid="1034"/>
                                        </p:tgtEl>
                                        <p:attrNameLst>
                                          <p:attrName>style.visibility</p:attrName>
                                        </p:attrNameLst>
                                      </p:cBhvr>
                                      <p:to>
                                        <p:strVal val="visible"/>
                                      </p:to>
                                    </p:set>
                                    <p:animEffect transition="in" filter="fade">
                                      <p:cBhvr>
                                        <p:cTn id="64" dur="250"/>
                                        <p:tgtEl>
                                          <p:spTgt spid="1034"/>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108"/>
            <a:ext cx="9144000" cy="6139108"/>
          </a:xfrm>
          <a:prstGeom prst="rect">
            <a:avLst/>
          </a:prstGeom>
        </p:spPr>
      </p:pic>
      <p:sp>
        <p:nvSpPr>
          <p:cNvPr id="8" name="Content Placeholder 2"/>
          <p:cNvSpPr txBox="1">
            <a:spLocks/>
          </p:cNvSpPr>
          <p:nvPr/>
        </p:nvSpPr>
        <p:spPr>
          <a:xfrm>
            <a:off x="0" y="5892209"/>
            <a:ext cx="9144000" cy="10419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000" dirty="0" smtClean="0">
                <a:solidFill>
                  <a:srgbClr val="0070C0"/>
                </a:solidFill>
                <a:effectLst>
                  <a:innerShdw blurRad="63500" dist="50800" dir="16200000">
                    <a:prstClr val="black">
                      <a:alpha val="16000"/>
                    </a:prstClr>
                  </a:innerShdw>
                </a:effectLst>
                <a:latin typeface="ChunkFive Roman" pitchFamily="50" charset="0"/>
              </a:rPr>
              <a:t>Go To Market Strategy</a:t>
            </a:r>
            <a:endParaRPr lang="en-US" sz="6000" dirty="0">
              <a:solidFill>
                <a:srgbClr val="0070C0"/>
              </a:solidFill>
              <a:effectLst>
                <a:innerShdw blurRad="63500" dist="50800" dir="16200000">
                  <a:prstClr val="black">
                    <a:alpha val="16000"/>
                  </a:prstClr>
                </a:innerShdw>
              </a:effectLst>
              <a:latin typeface="ChunkFive Roman" pitchFamily="50" charset="0"/>
            </a:endParaRPr>
          </a:p>
        </p:txBody>
      </p:sp>
      <p:pic>
        <p:nvPicPr>
          <p:cNvPr id="4" name="Picture 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094" b="79195" l="62582" r="79412">
                        <a14:foregroundMark x1="74673" y1="65101" x2="74673" y2="65101"/>
                        <a14:foregroundMark x1="73529" y1="57047" x2="73529" y2="57047"/>
                        <a14:foregroundMark x1="73529" y1="41611" x2="73529" y2="41611"/>
                        <a14:foregroundMark x1="75163" y1="38255" x2="75163" y2="38255"/>
                        <a14:foregroundMark x1="70752" y1="40268" x2="70752" y2="40268"/>
                        <a14:foregroundMark x1="69118" y1="28859" x2="69118" y2="28859"/>
                        <a14:foregroundMark x1="68627" y1="51678" x2="68627" y2="51678"/>
                        <a14:foregroundMark x1="67810" y1="59060" x2="67810" y2="59060"/>
                        <a14:foregroundMark x1="71405" y1="77181" x2="71405" y2="77181"/>
                        <a14:foregroundMark x1="68954" y1="77181" x2="68954" y2="77181"/>
                        <a14:foregroundMark x1="67484" y1="77181" x2="67484" y2="77181"/>
                        <a14:foregroundMark x1="66503" y1="77181" x2="66503" y2="77181"/>
                        <a14:foregroundMark x1="68137" y1="77181" x2="68137" y2="77181"/>
                        <a14:foregroundMark x1="69771" y1="77181" x2="69771" y2="77181"/>
                        <a14:foregroundMark x1="70588" y1="77181" x2="70588" y2="77181"/>
                        <a14:foregroundMark x1="72549" y1="77181" x2="72549" y2="77181"/>
                        <a14:foregroundMark x1="73529" y1="77181" x2="73529" y2="77181"/>
                        <a14:foregroundMark x1="75000" y1="77181" x2="75000" y2="77181"/>
                        <a14:foregroundMark x1="75817" y1="77181" x2="75817" y2="77181"/>
                        <a14:foregroundMark x1="74346" y1="77181" x2="74346" y2="77181"/>
                        <a14:foregroundMark x1="78922" y1="63087" x2="78922" y2="63087"/>
                        <a14:foregroundMark x1="78922" y1="57718" x2="78922" y2="57718"/>
                        <a14:foregroundMark x1="78922" y1="53020" x2="78922" y2="53020"/>
                        <a14:foregroundMark x1="78922" y1="60403" x2="78922" y2="60403"/>
                        <a14:foregroundMark x1="78922" y1="48993" x2="78922" y2="48993"/>
                        <a14:foregroundMark x1="78922" y1="44295" x2="78922" y2="44295"/>
                        <a14:foregroundMark x1="78922" y1="39597" x2="78922" y2="39597"/>
                        <a14:foregroundMark x1="78922" y1="34228" x2="78922" y2="34228"/>
                        <a14:foregroundMark x1="78922" y1="29530" x2="78922" y2="29530"/>
                        <a14:foregroundMark x1="78922" y1="24832" x2="78922" y2="24832"/>
                        <a14:foregroundMark x1="78922" y1="19463" x2="78922" y2="19463"/>
                        <a14:foregroundMark x1="78922" y1="22148" x2="78922" y2="22148"/>
                        <a14:foregroundMark x1="74837" y1="60403" x2="74837" y2="60403"/>
                        <a14:foregroundMark x1="69444" y1="32886" x2="69444" y2="32886"/>
                      </a14:backgroundRemoval>
                    </a14:imgEffect>
                  </a14:imgLayer>
                </a14:imgProps>
              </a:ext>
              <a:ext uri="{28A0092B-C50C-407E-A947-70E740481C1C}">
                <a14:useLocalDpi xmlns:a14="http://schemas.microsoft.com/office/drawing/2010/main" val="0"/>
              </a:ext>
            </a:extLst>
          </a:blip>
          <a:srcRect l="62699" t="13950" r="20619" b="20597"/>
          <a:stretch/>
        </p:blipFill>
        <p:spPr>
          <a:xfrm>
            <a:off x="2895600" y="2278742"/>
            <a:ext cx="486229" cy="464458"/>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094" b="79195" l="62582" r="79412">
                        <a14:foregroundMark x1="74673" y1="65101" x2="74673" y2="65101"/>
                        <a14:foregroundMark x1="73529" y1="57047" x2="73529" y2="57047"/>
                        <a14:foregroundMark x1="73529" y1="41611" x2="73529" y2="41611"/>
                        <a14:foregroundMark x1="75163" y1="38255" x2="75163" y2="38255"/>
                        <a14:foregroundMark x1="70752" y1="40268" x2="70752" y2="40268"/>
                        <a14:foregroundMark x1="69118" y1="28859" x2="69118" y2="28859"/>
                        <a14:foregroundMark x1="68627" y1="51678" x2="68627" y2="51678"/>
                        <a14:foregroundMark x1="67810" y1="59060" x2="67810" y2="59060"/>
                        <a14:foregroundMark x1="71405" y1="77181" x2="71405" y2="77181"/>
                        <a14:foregroundMark x1="68954" y1="77181" x2="68954" y2="77181"/>
                        <a14:foregroundMark x1="67484" y1="77181" x2="67484" y2="77181"/>
                        <a14:foregroundMark x1="66503" y1="77181" x2="66503" y2="77181"/>
                        <a14:foregroundMark x1="68137" y1="77181" x2="68137" y2="77181"/>
                        <a14:foregroundMark x1="69771" y1="77181" x2="69771" y2="77181"/>
                        <a14:foregroundMark x1="70588" y1="77181" x2="70588" y2="77181"/>
                        <a14:foregroundMark x1="72549" y1="77181" x2="72549" y2="77181"/>
                        <a14:foregroundMark x1="73529" y1="77181" x2="73529" y2="77181"/>
                        <a14:foregroundMark x1="75000" y1="77181" x2="75000" y2="77181"/>
                        <a14:foregroundMark x1="75817" y1="77181" x2="75817" y2="77181"/>
                        <a14:foregroundMark x1="74346" y1="77181" x2="74346" y2="77181"/>
                        <a14:foregroundMark x1="78922" y1="63087" x2="78922" y2="63087"/>
                        <a14:foregroundMark x1="78922" y1="57718" x2="78922" y2="57718"/>
                        <a14:foregroundMark x1="78922" y1="53020" x2="78922" y2="53020"/>
                        <a14:foregroundMark x1="78922" y1="60403" x2="78922" y2="60403"/>
                        <a14:foregroundMark x1="78922" y1="48993" x2="78922" y2="48993"/>
                        <a14:foregroundMark x1="78922" y1="44295" x2="78922" y2="44295"/>
                        <a14:foregroundMark x1="78922" y1="39597" x2="78922" y2="39597"/>
                        <a14:foregroundMark x1="78922" y1="34228" x2="78922" y2="34228"/>
                        <a14:foregroundMark x1="78922" y1="29530" x2="78922" y2="29530"/>
                        <a14:foregroundMark x1="78922" y1="24832" x2="78922" y2="24832"/>
                        <a14:foregroundMark x1="78922" y1="19463" x2="78922" y2="19463"/>
                        <a14:foregroundMark x1="78922" y1="22148" x2="78922" y2="22148"/>
                        <a14:foregroundMark x1="74837" y1="60403" x2="74837" y2="60403"/>
                        <a14:foregroundMark x1="69444" y1="32886" x2="69444" y2="32886"/>
                      </a14:backgroundRemoval>
                    </a14:imgEffect>
                  </a14:imgLayer>
                </a14:imgProps>
              </a:ext>
              <a:ext uri="{28A0092B-C50C-407E-A947-70E740481C1C}">
                <a14:useLocalDpi xmlns:a14="http://schemas.microsoft.com/office/drawing/2010/main" val="0"/>
              </a:ext>
            </a:extLst>
          </a:blip>
          <a:srcRect l="62699" t="13950" r="20619" b="20597"/>
          <a:stretch/>
        </p:blipFill>
        <p:spPr>
          <a:xfrm>
            <a:off x="685800" y="3047509"/>
            <a:ext cx="486229" cy="464458"/>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094" b="79195" l="62582" r="79412">
                        <a14:foregroundMark x1="74673" y1="65101" x2="74673" y2="65101"/>
                        <a14:foregroundMark x1="73529" y1="57047" x2="73529" y2="57047"/>
                        <a14:foregroundMark x1="73529" y1="41611" x2="73529" y2="41611"/>
                        <a14:foregroundMark x1="75163" y1="38255" x2="75163" y2="38255"/>
                        <a14:foregroundMark x1="70752" y1="40268" x2="70752" y2="40268"/>
                        <a14:foregroundMark x1="69118" y1="28859" x2="69118" y2="28859"/>
                        <a14:foregroundMark x1="68627" y1="51678" x2="68627" y2="51678"/>
                        <a14:foregroundMark x1="67810" y1="59060" x2="67810" y2="59060"/>
                        <a14:foregroundMark x1="71405" y1="77181" x2="71405" y2="77181"/>
                        <a14:foregroundMark x1="68954" y1="77181" x2="68954" y2="77181"/>
                        <a14:foregroundMark x1="67484" y1="77181" x2="67484" y2="77181"/>
                        <a14:foregroundMark x1="66503" y1="77181" x2="66503" y2="77181"/>
                        <a14:foregroundMark x1="68137" y1="77181" x2="68137" y2="77181"/>
                        <a14:foregroundMark x1="69771" y1="77181" x2="69771" y2="77181"/>
                        <a14:foregroundMark x1="70588" y1="77181" x2="70588" y2="77181"/>
                        <a14:foregroundMark x1="72549" y1="77181" x2="72549" y2="77181"/>
                        <a14:foregroundMark x1="73529" y1="77181" x2="73529" y2="77181"/>
                        <a14:foregroundMark x1="75000" y1="77181" x2="75000" y2="77181"/>
                        <a14:foregroundMark x1="75817" y1="77181" x2="75817" y2="77181"/>
                        <a14:foregroundMark x1="74346" y1="77181" x2="74346" y2="77181"/>
                        <a14:foregroundMark x1="78922" y1="63087" x2="78922" y2="63087"/>
                        <a14:foregroundMark x1="78922" y1="57718" x2="78922" y2="57718"/>
                        <a14:foregroundMark x1="78922" y1="53020" x2="78922" y2="53020"/>
                        <a14:foregroundMark x1="78922" y1="60403" x2="78922" y2="60403"/>
                        <a14:foregroundMark x1="78922" y1="48993" x2="78922" y2="48993"/>
                        <a14:foregroundMark x1="78922" y1="44295" x2="78922" y2="44295"/>
                        <a14:foregroundMark x1="78922" y1="39597" x2="78922" y2="39597"/>
                        <a14:foregroundMark x1="78922" y1="34228" x2="78922" y2="34228"/>
                        <a14:foregroundMark x1="78922" y1="29530" x2="78922" y2="29530"/>
                        <a14:foregroundMark x1="78922" y1="24832" x2="78922" y2="24832"/>
                        <a14:foregroundMark x1="78922" y1="19463" x2="78922" y2="19463"/>
                        <a14:foregroundMark x1="78922" y1="22148" x2="78922" y2="22148"/>
                        <a14:foregroundMark x1="74837" y1="60403" x2="74837" y2="60403"/>
                        <a14:foregroundMark x1="69444" y1="32886" x2="69444" y2="32886"/>
                      </a14:backgroundRemoval>
                    </a14:imgEffect>
                  </a14:imgLayer>
                </a14:imgProps>
              </a:ext>
              <a:ext uri="{28A0092B-C50C-407E-A947-70E740481C1C}">
                <a14:useLocalDpi xmlns:a14="http://schemas.microsoft.com/office/drawing/2010/main" val="0"/>
              </a:ext>
            </a:extLst>
          </a:blip>
          <a:srcRect l="62699" t="13950" r="20619" b="20597"/>
          <a:stretch/>
        </p:blipFill>
        <p:spPr>
          <a:xfrm>
            <a:off x="7862438" y="1371600"/>
            <a:ext cx="486229" cy="464458"/>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094" b="79195" l="62582" r="79412">
                        <a14:foregroundMark x1="74673" y1="65101" x2="74673" y2="65101"/>
                        <a14:foregroundMark x1="73529" y1="57047" x2="73529" y2="57047"/>
                        <a14:foregroundMark x1="73529" y1="41611" x2="73529" y2="41611"/>
                        <a14:foregroundMark x1="75163" y1="38255" x2="75163" y2="38255"/>
                        <a14:foregroundMark x1="70752" y1="40268" x2="70752" y2="40268"/>
                        <a14:foregroundMark x1="69118" y1="28859" x2="69118" y2="28859"/>
                        <a14:foregroundMark x1="68627" y1="51678" x2="68627" y2="51678"/>
                        <a14:foregroundMark x1="67810" y1="59060" x2="67810" y2="59060"/>
                        <a14:foregroundMark x1="71405" y1="77181" x2="71405" y2="77181"/>
                        <a14:foregroundMark x1="68954" y1="77181" x2="68954" y2="77181"/>
                        <a14:foregroundMark x1="67484" y1="77181" x2="67484" y2="77181"/>
                        <a14:foregroundMark x1="66503" y1="77181" x2="66503" y2="77181"/>
                        <a14:foregroundMark x1="68137" y1="77181" x2="68137" y2="77181"/>
                        <a14:foregroundMark x1="69771" y1="77181" x2="69771" y2="77181"/>
                        <a14:foregroundMark x1="70588" y1="77181" x2="70588" y2="77181"/>
                        <a14:foregroundMark x1="72549" y1="77181" x2="72549" y2="77181"/>
                        <a14:foregroundMark x1="73529" y1="77181" x2="73529" y2="77181"/>
                        <a14:foregroundMark x1="75000" y1="77181" x2="75000" y2="77181"/>
                        <a14:foregroundMark x1="75817" y1="77181" x2="75817" y2="77181"/>
                        <a14:foregroundMark x1="74346" y1="77181" x2="74346" y2="77181"/>
                        <a14:foregroundMark x1="78922" y1="63087" x2="78922" y2="63087"/>
                        <a14:foregroundMark x1="78922" y1="57718" x2="78922" y2="57718"/>
                        <a14:foregroundMark x1="78922" y1="53020" x2="78922" y2="53020"/>
                        <a14:foregroundMark x1="78922" y1="60403" x2="78922" y2="60403"/>
                        <a14:foregroundMark x1="78922" y1="48993" x2="78922" y2="48993"/>
                        <a14:foregroundMark x1="78922" y1="44295" x2="78922" y2="44295"/>
                        <a14:foregroundMark x1="78922" y1="39597" x2="78922" y2="39597"/>
                        <a14:foregroundMark x1="78922" y1="34228" x2="78922" y2="34228"/>
                        <a14:foregroundMark x1="78922" y1="29530" x2="78922" y2="29530"/>
                        <a14:foregroundMark x1="78922" y1="24832" x2="78922" y2="24832"/>
                        <a14:foregroundMark x1="78922" y1="19463" x2="78922" y2="19463"/>
                        <a14:foregroundMark x1="78922" y1="22148" x2="78922" y2="22148"/>
                        <a14:foregroundMark x1="74837" y1="60403" x2="74837" y2="60403"/>
                        <a14:foregroundMark x1="69444" y1="32886" x2="69444" y2="32886"/>
                      </a14:backgroundRemoval>
                    </a14:imgEffect>
                  </a14:imgLayer>
                </a14:imgProps>
              </a:ext>
              <a:ext uri="{28A0092B-C50C-407E-A947-70E740481C1C}">
                <a14:useLocalDpi xmlns:a14="http://schemas.microsoft.com/office/drawing/2010/main" val="0"/>
              </a:ext>
            </a:extLst>
          </a:blip>
          <a:srcRect l="62699" t="13950" r="20619" b="20597"/>
          <a:stretch/>
        </p:blipFill>
        <p:spPr>
          <a:xfrm>
            <a:off x="4043240" y="4027713"/>
            <a:ext cx="486229" cy="4644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968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Closer Look At 2 Target Markets </a:t>
            </a:r>
            <a:endParaRPr lang="en-US" dirty="0"/>
          </a:p>
        </p:txBody>
      </p:sp>
      <p:sp>
        <p:nvSpPr>
          <p:cNvPr id="3" name="Content Placeholder 2"/>
          <p:cNvSpPr>
            <a:spLocks noGrp="1"/>
          </p:cNvSpPr>
          <p:nvPr>
            <p:ph sz="half" idx="1"/>
          </p:nvPr>
        </p:nvSpPr>
        <p:spPr/>
        <p:txBody>
          <a:bodyPr>
            <a:normAutofit/>
          </a:bodyPr>
          <a:lstStyle/>
          <a:p>
            <a:pPr marL="0" indent="0" algn="ctr">
              <a:buNone/>
            </a:pPr>
            <a:r>
              <a:rPr lang="en-US" sz="3600" b="1" dirty="0" smtClean="0"/>
              <a:t>CA</a:t>
            </a:r>
          </a:p>
          <a:p>
            <a:r>
              <a:rPr lang="en-US" sz="3600" dirty="0" smtClean="0"/>
              <a:t>$0.136 per kWh</a:t>
            </a:r>
          </a:p>
          <a:p>
            <a:r>
              <a:rPr lang="en-US" sz="3600" dirty="0" smtClean="0"/>
              <a:t>Payback +21% </a:t>
            </a:r>
          </a:p>
          <a:p>
            <a:r>
              <a:rPr lang="en-US" sz="3600" dirty="0" smtClean="0"/>
              <a:t>Major utilities:</a:t>
            </a:r>
          </a:p>
          <a:p>
            <a:pPr lvl="1"/>
            <a:r>
              <a:rPr lang="en-US" sz="3200" dirty="0" smtClean="0"/>
              <a:t>SCE (14M)</a:t>
            </a:r>
          </a:p>
          <a:p>
            <a:pPr lvl="1"/>
            <a:r>
              <a:rPr lang="en-US" sz="3200" dirty="0" smtClean="0"/>
              <a:t>PG&amp;E (5.1M)</a:t>
            </a:r>
          </a:p>
          <a:p>
            <a:pPr lvl="1"/>
            <a:r>
              <a:rPr lang="en-US" sz="3200" dirty="0" smtClean="0"/>
              <a:t>SDG&amp;E (3.3M)</a:t>
            </a:r>
          </a:p>
          <a:p>
            <a:pPr marL="0" indent="0" algn="ctr">
              <a:buNone/>
            </a:pPr>
            <a:endParaRPr lang="en-US" sz="3600" dirty="0"/>
          </a:p>
        </p:txBody>
      </p:sp>
      <p:sp>
        <p:nvSpPr>
          <p:cNvPr id="4" name="Content Placeholder 3"/>
          <p:cNvSpPr>
            <a:spLocks noGrp="1"/>
          </p:cNvSpPr>
          <p:nvPr>
            <p:ph sz="half" idx="2"/>
          </p:nvPr>
        </p:nvSpPr>
        <p:spPr/>
        <p:txBody>
          <a:bodyPr>
            <a:normAutofit/>
          </a:bodyPr>
          <a:lstStyle/>
          <a:p>
            <a:pPr marL="0" indent="0" algn="ctr">
              <a:buNone/>
            </a:pPr>
            <a:r>
              <a:rPr lang="en-US" sz="3600" b="1" dirty="0" smtClean="0"/>
              <a:t>NY</a:t>
            </a:r>
          </a:p>
          <a:p>
            <a:r>
              <a:rPr lang="en-US" sz="3600" dirty="0"/>
              <a:t>$</a:t>
            </a:r>
            <a:r>
              <a:rPr lang="en-US" sz="3600" dirty="0" smtClean="0"/>
              <a:t>0.157 </a:t>
            </a:r>
            <a:r>
              <a:rPr lang="en-US" sz="3600" dirty="0"/>
              <a:t>per </a:t>
            </a:r>
            <a:r>
              <a:rPr lang="en-US" sz="3600" dirty="0" smtClean="0"/>
              <a:t>kWh</a:t>
            </a:r>
          </a:p>
          <a:p>
            <a:r>
              <a:rPr lang="en-US" sz="3600" dirty="0" smtClean="0"/>
              <a:t>Payback +32%</a:t>
            </a:r>
            <a:endParaRPr lang="en-US" sz="3600" dirty="0"/>
          </a:p>
          <a:p>
            <a:r>
              <a:rPr lang="en-US" sz="3600" dirty="0" smtClean="0"/>
              <a:t>Major utilities:</a:t>
            </a:r>
          </a:p>
          <a:p>
            <a:pPr lvl="1"/>
            <a:r>
              <a:rPr lang="en-US" sz="3200" dirty="0" smtClean="0"/>
              <a:t>NYSEG (2.9M)</a:t>
            </a:r>
          </a:p>
          <a:p>
            <a:pPr lvl="1"/>
            <a:r>
              <a:rPr lang="en-US" sz="3200" dirty="0" err="1" smtClean="0"/>
              <a:t>ConEd</a:t>
            </a:r>
            <a:r>
              <a:rPr lang="en-US" sz="3200" dirty="0" smtClean="0"/>
              <a:t> (3M)</a:t>
            </a:r>
          </a:p>
          <a:p>
            <a:pPr lvl="1"/>
            <a:r>
              <a:rPr lang="en-US" sz="3200" dirty="0" smtClean="0"/>
              <a:t>Nat’l Grid (3.3M)</a:t>
            </a:r>
            <a:endParaRPr lang="en-US" sz="3200" dirty="0"/>
          </a:p>
          <a:p>
            <a:pPr marL="0" indent="0" algn="ctr">
              <a:buNone/>
            </a:pPr>
            <a:endParaRPr lang="en-US" sz="3600" b="1" dirty="0"/>
          </a:p>
        </p:txBody>
      </p:sp>
      <p:sp>
        <p:nvSpPr>
          <p:cNvPr id="5" name="Footer Placeholder 4"/>
          <p:cNvSpPr>
            <a:spLocks noGrp="1"/>
          </p:cNvSpPr>
          <p:nvPr>
            <p:ph type="ftr" sz="quarter" idx="11"/>
          </p:nvPr>
        </p:nvSpPr>
        <p:spPr/>
        <p:txBody>
          <a:bodyPr/>
          <a:lstStyle/>
          <a:p>
            <a:r>
              <a:rPr lang="en-US" smtClean="0"/>
              <a:t>$/kWh Data from EIA 2010</a:t>
            </a:r>
            <a:endParaRPr lang="en-US"/>
          </a:p>
        </p:txBody>
      </p:sp>
    </p:spTree>
    <p:extLst>
      <p:ext uri="{BB962C8B-B14F-4D97-AF65-F5344CB8AC3E}">
        <p14:creationId xmlns:p14="http://schemas.microsoft.com/office/powerpoint/2010/main" val="917531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653060456"/>
              </p:ext>
            </p:extLst>
          </p:nvPr>
        </p:nvGraphicFramePr>
        <p:xfrm>
          <a:off x="762000" y="1524000"/>
          <a:ext cx="7543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p:cNvSpPr txBox="1">
            <a:spLocks/>
          </p:cNvSpPr>
          <p:nvPr/>
        </p:nvSpPr>
        <p:spPr>
          <a:xfrm>
            <a:off x="-31578" y="381000"/>
            <a:ext cx="91440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5400" dirty="0" smtClean="0">
                <a:solidFill>
                  <a:srgbClr val="0070C0"/>
                </a:solidFill>
                <a:effectLst>
                  <a:innerShdw blurRad="63500" dist="50800" dir="16200000">
                    <a:prstClr val="black">
                      <a:alpha val="16000"/>
                    </a:prstClr>
                  </a:innerShdw>
                </a:effectLst>
                <a:latin typeface="ChunkFive Roman" pitchFamily="50" charset="0"/>
              </a:rPr>
              <a:t>Selected Financials</a:t>
            </a:r>
            <a:endParaRPr lang="en-US" sz="5400" dirty="0">
              <a:solidFill>
                <a:srgbClr val="0070C0"/>
              </a:solidFill>
              <a:effectLst>
                <a:innerShdw blurRad="63500" dist="50800" dir="16200000">
                  <a:prstClr val="black">
                    <a:alpha val="16000"/>
                  </a:prstClr>
                </a:innerShdw>
              </a:effectLst>
              <a:latin typeface="ChunkFive Roman" pitchFamily="50" charset="0"/>
            </a:endParaRPr>
          </a:p>
        </p:txBody>
      </p:sp>
    </p:spTree>
    <p:extLst>
      <p:ext uri="{BB962C8B-B14F-4D97-AF65-F5344CB8AC3E}">
        <p14:creationId xmlns:p14="http://schemas.microsoft.com/office/powerpoint/2010/main" val="951375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uiExpand="1">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10536" y="1447800"/>
            <a:ext cx="4370832" cy="34290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sz="5400" b="1" dirty="0" smtClean="0">
                <a:solidFill>
                  <a:srgbClr val="92D050"/>
                </a:solidFill>
                <a:effectLst>
                  <a:innerShdw blurRad="63500" dist="50800" dir="16200000">
                    <a:prstClr val="black">
                      <a:alpha val="16000"/>
                    </a:prstClr>
                  </a:innerShdw>
                </a:effectLst>
              </a:rPr>
              <a:t>Award winning, patent pending </a:t>
            </a:r>
          </a:p>
          <a:p>
            <a:pPr marL="0" indent="0" algn="just">
              <a:spcBef>
                <a:spcPts val="0"/>
              </a:spcBef>
              <a:buFont typeface="Arial" pitchFamily="34" charset="0"/>
              <a:buNone/>
            </a:pPr>
            <a:r>
              <a:rPr lang="en-US" sz="5400" b="1" dirty="0" smtClean="0">
                <a:solidFill>
                  <a:srgbClr val="92D050"/>
                </a:solidFill>
                <a:effectLst>
                  <a:innerShdw blurRad="63500" dist="50800" dir="16200000">
                    <a:prstClr val="black">
                      <a:alpha val="16000"/>
                    </a:prstClr>
                  </a:innerShdw>
                </a:effectLst>
              </a:rPr>
              <a:t>X-Lint helps…</a:t>
            </a:r>
            <a:endParaRPr lang="en-US" sz="5400" b="1" dirty="0">
              <a:solidFill>
                <a:srgbClr val="92D050"/>
              </a:solidFill>
              <a:effectLst>
                <a:innerShdw blurRad="63500" dist="50800" dir="16200000">
                  <a:prstClr val="black">
                    <a:alpha val="16000"/>
                  </a:prstClr>
                </a:innerShdw>
              </a:effectLst>
            </a:endParaRPr>
          </a:p>
        </p:txBody>
      </p:sp>
      <p:sp>
        <p:nvSpPr>
          <p:cNvPr id="8" name="Content Placeholder 2"/>
          <p:cNvSpPr txBox="1">
            <a:spLocks/>
          </p:cNvSpPr>
          <p:nvPr/>
        </p:nvSpPr>
        <p:spPr>
          <a:xfrm>
            <a:off x="4664234" y="3200400"/>
            <a:ext cx="4403566" cy="1069848"/>
          </a:xfrm>
          <a:prstGeom prst="rect">
            <a:avLst/>
          </a:prstGeom>
        </p:spPr>
        <p:txBody>
          <a:bodyPr vert="horz" lIns="91440" tIns="45720" rIns="91440" bIns="45720" rtlCol="0" anchor="ctr">
            <a:noAutofit/>
          </a:bodyPr>
          <a:lstStyle>
            <a:defPPr>
              <a:defRPr lang="en-US"/>
            </a:defPPr>
            <a:lvl1pPr marL="342900" indent="-342900">
              <a:spcBef>
                <a:spcPct val="20000"/>
              </a:spcBef>
              <a:buFont typeface="Arial" pitchFamily="34" charset="0"/>
              <a:buChar char="•"/>
              <a:defRPr sz="2800">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3200" dirty="0" smtClean="0">
                <a:solidFill>
                  <a:prstClr val="black">
                    <a:lumMod val="85000"/>
                    <a:lumOff val="15000"/>
                  </a:prstClr>
                </a:solidFill>
                <a:effectLst>
                  <a:innerShdw blurRad="63500" dist="50800" dir="8100000">
                    <a:prstClr val="white">
                      <a:lumMod val="95000"/>
                      <a:alpha val="60000"/>
                    </a:prstClr>
                  </a:innerShdw>
                </a:effectLst>
              </a:rPr>
              <a:t>Save </a:t>
            </a:r>
            <a:r>
              <a:rPr lang="en-US" sz="3200" dirty="0">
                <a:solidFill>
                  <a:prstClr val="black">
                    <a:lumMod val="85000"/>
                    <a:lumOff val="15000"/>
                  </a:prstClr>
                </a:solidFill>
                <a:effectLst>
                  <a:innerShdw blurRad="63500" dist="50800" dir="8100000">
                    <a:prstClr val="white">
                      <a:lumMod val="95000"/>
                      <a:alpha val="60000"/>
                    </a:prstClr>
                  </a:innerShdw>
                </a:effectLst>
              </a:rPr>
              <a:t>the </a:t>
            </a:r>
            <a:r>
              <a:rPr lang="en-US" sz="3200" dirty="0" smtClean="0">
                <a:solidFill>
                  <a:prstClr val="black">
                    <a:lumMod val="85000"/>
                    <a:lumOff val="15000"/>
                  </a:prstClr>
                </a:solidFill>
                <a:effectLst>
                  <a:innerShdw blurRad="63500" dist="50800" dir="8100000">
                    <a:prstClr val="white">
                      <a:lumMod val="95000"/>
                      <a:alpha val="60000"/>
                    </a:prstClr>
                  </a:innerShdw>
                </a:effectLst>
              </a:rPr>
              <a:t>environment</a:t>
            </a:r>
            <a:endParaRPr lang="en-US" sz="3200" dirty="0">
              <a:solidFill>
                <a:prstClr val="black">
                  <a:lumMod val="85000"/>
                  <a:lumOff val="15000"/>
                </a:prstClr>
              </a:solidFill>
              <a:effectLst>
                <a:innerShdw blurRad="63500" dist="50800" dir="8100000">
                  <a:prstClr val="white">
                    <a:lumMod val="95000"/>
                    <a:alpha val="60000"/>
                  </a:prstClr>
                </a:innerShdw>
              </a:effectLst>
            </a:endParaRPr>
          </a:p>
        </p:txBody>
      </p:sp>
      <p:sp>
        <p:nvSpPr>
          <p:cNvPr id="9" name="Content Placeholder 2"/>
          <p:cNvSpPr txBox="1">
            <a:spLocks/>
          </p:cNvSpPr>
          <p:nvPr/>
        </p:nvSpPr>
        <p:spPr>
          <a:xfrm>
            <a:off x="4664234" y="1066800"/>
            <a:ext cx="4403566" cy="1069848"/>
          </a:xfrm>
          <a:prstGeom prst="rect">
            <a:avLst/>
          </a:prstGeom>
        </p:spPr>
        <p:txBody>
          <a:bodyPr vert="horz" lIns="91440" tIns="45720" rIns="91440" bIns="45720" rtlCol="0" anchor="ctr">
            <a:noAutofit/>
          </a:bodyPr>
          <a:lstStyle>
            <a:defPPr>
              <a:defRPr lang="en-US"/>
            </a:defPPr>
            <a:lvl1pPr marL="342900" indent="-342900">
              <a:spcBef>
                <a:spcPct val="20000"/>
              </a:spcBef>
              <a:buFont typeface="Arial" pitchFamily="34" charset="0"/>
              <a:buChar char="•"/>
              <a:defRPr sz="2800">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3200" dirty="0" smtClean="0">
                <a:solidFill>
                  <a:prstClr val="black">
                    <a:lumMod val="85000"/>
                    <a:lumOff val="15000"/>
                  </a:prstClr>
                </a:solidFill>
                <a:effectLst>
                  <a:innerShdw blurRad="63500" dist="50800" dir="8100000">
                    <a:prstClr val="white">
                      <a:lumMod val="95000"/>
                      <a:alpha val="60000"/>
                    </a:prstClr>
                  </a:innerShdw>
                </a:effectLst>
              </a:rPr>
              <a:t>Save you time</a:t>
            </a:r>
            <a:endParaRPr lang="en-US" sz="3200" dirty="0">
              <a:solidFill>
                <a:prstClr val="black">
                  <a:lumMod val="85000"/>
                  <a:lumOff val="15000"/>
                </a:prstClr>
              </a:solidFill>
              <a:effectLst>
                <a:innerShdw blurRad="63500" dist="50800" dir="8100000">
                  <a:prstClr val="white">
                    <a:lumMod val="95000"/>
                    <a:alpha val="60000"/>
                  </a:prstClr>
                </a:innerShdw>
              </a:effectLst>
            </a:endParaRPr>
          </a:p>
        </p:txBody>
      </p:sp>
      <p:sp>
        <p:nvSpPr>
          <p:cNvPr id="10" name="Content Placeholder 2"/>
          <p:cNvSpPr txBox="1">
            <a:spLocks/>
          </p:cNvSpPr>
          <p:nvPr/>
        </p:nvSpPr>
        <p:spPr>
          <a:xfrm>
            <a:off x="4664234" y="4343400"/>
            <a:ext cx="4403566" cy="1069848"/>
          </a:xfrm>
          <a:prstGeom prst="rect">
            <a:avLst/>
          </a:prstGeom>
        </p:spPr>
        <p:txBody>
          <a:bodyPr vert="horz" lIns="91440" tIns="45720" rIns="91440" bIns="45720" rtlCol="0" anchor="ctr">
            <a:noAutofit/>
          </a:bodyPr>
          <a:lstStyle>
            <a:defPPr>
              <a:defRPr lang="en-US"/>
            </a:defPPr>
            <a:lvl1pPr marL="342900" indent="-342900">
              <a:spcBef>
                <a:spcPct val="20000"/>
              </a:spcBef>
              <a:buFont typeface="Arial" pitchFamily="34" charset="0"/>
              <a:buChar char="•"/>
              <a:defRPr sz="2800">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3200" dirty="0" smtClean="0">
                <a:solidFill>
                  <a:prstClr val="black">
                    <a:lumMod val="85000"/>
                    <a:lumOff val="15000"/>
                  </a:prstClr>
                </a:solidFill>
                <a:effectLst>
                  <a:innerShdw blurRad="63500" dist="50800" dir="8100000">
                    <a:prstClr val="white">
                      <a:lumMod val="95000"/>
                      <a:alpha val="60000"/>
                    </a:prstClr>
                  </a:innerShdw>
                </a:effectLst>
              </a:rPr>
              <a:t>Save your life*</a:t>
            </a:r>
            <a:endParaRPr lang="en-US" sz="3200" dirty="0">
              <a:solidFill>
                <a:prstClr val="black">
                  <a:lumMod val="85000"/>
                  <a:lumOff val="15000"/>
                </a:prstClr>
              </a:solidFill>
              <a:effectLst>
                <a:innerShdw blurRad="63500" dist="50800" dir="8100000">
                  <a:prstClr val="white">
                    <a:lumMod val="95000"/>
                    <a:alpha val="60000"/>
                  </a:prstClr>
                </a:innerShdw>
              </a:effectLst>
            </a:endParaRPr>
          </a:p>
        </p:txBody>
      </p:sp>
      <p:sp>
        <p:nvSpPr>
          <p:cNvPr id="6" name="Content Placeholder 2"/>
          <p:cNvSpPr txBox="1">
            <a:spLocks/>
          </p:cNvSpPr>
          <p:nvPr/>
        </p:nvSpPr>
        <p:spPr>
          <a:xfrm>
            <a:off x="4664234" y="1981200"/>
            <a:ext cx="4403566" cy="1069848"/>
          </a:xfrm>
          <a:prstGeom prst="rect">
            <a:avLst/>
          </a:prstGeom>
        </p:spPr>
        <p:txBody>
          <a:bodyPr vert="horz" lIns="91440" tIns="45720" rIns="91440" bIns="45720" rtlCol="0" anchor="ctr">
            <a:noAutofit/>
          </a:bodyPr>
          <a:lstStyle>
            <a:defPPr>
              <a:defRPr lang="en-US"/>
            </a:defPPr>
            <a:lvl1pPr marL="342900" indent="-342900">
              <a:spcBef>
                <a:spcPct val="20000"/>
              </a:spcBef>
              <a:buFont typeface="Arial" pitchFamily="34" charset="0"/>
              <a:buChar char="•"/>
              <a:defRPr sz="2800">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3200" dirty="0" smtClean="0">
                <a:solidFill>
                  <a:prstClr val="black">
                    <a:lumMod val="85000"/>
                    <a:lumOff val="15000"/>
                  </a:prstClr>
                </a:solidFill>
                <a:effectLst>
                  <a:innerShdw blurRad="63500" dist="50800" dir="8100000">
                    <a:prstClr val="white">
                      <a:lumMod val="95000"/>
                      <a:alpha val="60000"/>
                    </a:prstClr>
                  </a:innerShdw>
                </a:effectLst>
              </a:rPr>
              <a:t>Save you money</a:t>
            </a:r>
            <a:endParaRPr lang="en-US" sz="3200" dirty="0">
              <a:solidFill>
                <a:prstClr val="black">
                  <a:lumMod val="85000"/>
                  <a:lumOff val="15000"/>
                </a:prstClr>
              </a:solidFill>
              <a:effectLst>
                <a:innerShdw blurRad="63500" dist="50800" dir="8100000">
                  <a:prstClr val="white">
                    <a:lumMod val="95000"/>
                    <a:alpha val="60000"/>
                  </a:prstClr>
                </a:innerShdw>
              </a:effectLst>
            </a:endParaRPr>
          </a:p>
        </p:txBody>
      </p:sp>
    </p:spTree>
    <p:extLst>
      <p:ext uri="{BB962C8B-B14F-4D97-AF65-F5344CB8AC3E}">
        <p14:creationId xmlns:p14="http://schemas.microsoft.com/office/powerpoint/2010/main" val="289694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81640261"/>
              </p:ext>
            </p:extLst>
          </p:nvPr>
        </p:nvGraphicFramePr>
        <p:xfrm>
          <a:off x="457200" y="2941320"/>
          <a:ext cx="8305800" cy="792480"/>
        </p:xfrm>
        <a:graphic>
          <a:graphicData uri="http://schemas.openxmlformats.org/drawingml/2006/table">
            <a:tbl>
              <a:tblPr firstRow="1" bandRow="1">
                <a:tableStyleId>{5C22544A-7EE6-4342-B048-85BDC9FD1C3A}</a:tableStyleId>
              </a:tblPr>
              <a:tblGrid>
                <a:gridCol w="3020290"/>
                <a:gridCol w="1057102"/>
                <a:gridCol w="1057102"/>
                <a:gridCol w="1057102"/>
                <a:gridCol w="1057102"/>
                <a:gridCol w="1057102"/>
              </a:tblGrid>
              <a:tr h="370840">
                <a:tc>
                  <a:txBody>
                    <a:bodyPr/>
                    <a:lstStyle/>
                    <a:p>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lumMod val="95000"/>
                              <a:lumOff val="5000"/>
                            </a:schemeClr>
                          </a:solidFill>
                        </a:rPr>
                        <a:t>Year 1</a:t>
                      </a:r>
                      <a:endParaRPr lang="en-US" sz="20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lumMod val="95000"/>
                              <a:lumOff val="5000"/>
                            </a:schemeClr>
                          </a:solidFill>
                        </a:rPr>
                        <a:t>Year 2</a:t>
                      </a:r>
                      <a:endParaRPr lang="en-US" sz="20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lumMod val="95000"/>
                              <a:lumOff val="5000"/>
                            </a:schemeClr>
                          </a:solidFill>
                        </a:rPr>
                        <a:t>Year 3</a:t>
                      </a:r>
                      <a:endParaRPr lang="en-US" sz="20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lumMod val="95000"/>
                              <a:lumOff val="5000"/>
                            </a:schemeClr>
                          </a:solidFill>
                        </a:rPr>
                        <a:t>Year 4</a:t>
                      </a:r>
                      <a:endParaRPr lang="en-US" sz="20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lumMod val="95000"/>
                              <a:lumOff val="5000"/>
                            </a:schemeClr>
                          </a:solidFill>
                        </a:rPr>
                        <a:t>Year 5</a:t>
                      </a:r>
                      <a:endParaRPr lang="en-US" sz="20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000" b="1" dirty="0" smtClean="0"/>
                        <a:t>Revenues</a:t>
                      </a: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191,700</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603,225</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790,560</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1,186,290</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2,256,750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Chart 9"/>
          <p:cNvGraphicFramePr/>
          <p:nvPr>
            <p:extLst>
              <p:ext uri="{D42A27DB-BD31-4B8C-83A1-F6EECF244321}">
                <p14:modId xmlns:p14="http://schemas.microsoft.com/office/powerpoint/2010/main" val="3435785744"/>
              </p:ext>
            </p:extLst>
          </p:nvPr>
        </p:nvGraphicFramePr>
        <p:xfrm>
          <a:off x="762000" y="228600"/>
          <a:ext cx="7543800"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320178384"/>
              </p:ext>
            </p:extLst>
          </p:nvPr>
        </p:nvGraphicFramePr>
        <p:xfrm>
          <a:off x="457200" y="3977640"/>
          <a:ext cx="8305800" cy="1584960"/>
        </p:xfrm>
        <a:graphic>
          <a:graphicData uri="http://schemas.openxmlformats.org/drawingml/2006/table">
            <a:tbl>
              <a:tblPr firstRow="1" bandRow="1">
                <a:tableStyleId>{5C22544A-7EE6-4342-B048-85BDC9FD1C3A}</a:tableStyleId>
              </a:tblPr>
              <a:tblGrid>
                <a:gridCol w="3020290"/>
                <a:gridCol w="1057102"/>
                <a:gridCol w="1057102"/>
                <a:gridCol w="1057102"/>
                <a:gridCol w="1057102"/>
                <a:gridCol w="1057102"/>
              </a:tblGrid>
              <a:tr h="370840">
                <a:tc>
                  <a:txBody>
                    <a:bodyPr/>
                    <a:lstStyle/>
                    <a:p>
                      <a:r>
                        <a:rPr lang="en-US" sz="2000" b="1" dirty="0" smtClean="0">
                          <a:solidFill>
                            <a:schemeClr val="tx1"/>
                          </a:solidFill>
                        </a:rPr>
                        <a:t>Cost/Expenses</a:t>
                      </a:r>
                      <a:endParaRPr lang="en-US" sz="2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6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000" b="1" dirty="0" smtClean="0"/>
                        <a:t>         COGS</a:t>
                      </a: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77,758</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165,012</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223,564</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297,555</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507,495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000" b="1" dirty="0" smtClean="0"/>
                        <a:t>         Operating expense  </a:t>
                      </a: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141,686</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277,361</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391,051</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666,032</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1,169,565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000" b="1" dirty="0" smtClean="0"/>
                        <a:t>Total</a:t>
                      </a:r>
                      <a:endParaRPr 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219,444</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442,373</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614,615</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963,587</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t>1,677,060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800581923"/>
              </p:ext>
            </p:extLst>
          </p:nvPr>
        </p:nvGraphicFramePr>
        <p:xfrm>
          <a:off x="457200" y="6004560"/>
          <a:ext cx="8305800" cy="396240"/>
        </p:xfrm>
        <a:graphic>
          <a:graphicData uri="http://schemas.openxmlformats.org/drawingml/2006/table">
            <a:tbl>
              <a:tblPr firstRow="1" bandRow="1">
                <a:tableStyleId>{5C22544A-7EE6-4342-B048-85BDC9FD1C3A}</a:tableStyleId>
              </a:tblPr>
              <a:tblGrid>
                <a:gridCol w="3020290"/>
                <a:gridCol w="1057102"/>
                <a:gridCol w="1057102"/>
                <a:gridCol w="1057102"/>
                <a:gridCol w="1057102"/>
                <a:gridCol w="1057102"/>
              </a:tblGrid>
              <a:tr h="370840">
                <a:tc>
                  <a:txBody>
                    <a:bodyPr/>
                    <a:lstStyle/>
                    <a:p>
                      <a:r>
                        <a:rPr lang="en-US" sz="2000" b="1" dirty="0" smtClean="0">
                          <a:solidFill>
                            <a:schemeClr val="tx1"/>
                          </a:solidFill>
                        </a:rPr>
                        <a:t>Net Income</a:t>
                      </a:r>
                      <a:endParaRPr lang="en-US" sz="2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solidFill>
                            <a:schemeClr val="tx1"/>
                          </a:solidFill>
                        </a:rPr>
                        <a:t>(72,744)</a:t>
                      </a:r>
                      <a:endParaRPr 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solidFill>
                            <a:schemeClr val="tx1"/>
                          </a:solidFill>
                        </a:rPr>
                        <a:t>125,609</a:t>
                      </a:r>
                      <a:endParaRPr 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solidFill>
                            <a:schemeClr val="tx1"/>
                          </a:solidFill>
                        </a:rPr>
                        <a:t>105,567</a:t>
                      </a:r>
                      <a:endParaRPr 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solidFill>
                            <a:schemeClr val="tx1"/>
                          </a:solidFill>
                        </a:rPr>
                        <a:t>133,622</a:t>
                      </a:r>
                      <a:endParaRPr lang="en-US"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dirty="0" smtClean="0">
                          <a:solidFill>
                            <a:schemeClr val="tx1"/>
                          </a:solidFill>
                        </a:rPr>
                        <a:t>347,814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Rectangle 4"/>
          <p:cNvSpPr/>
          <p:nvPr/>
        </p:nvSpPr>
        <p:spPr>
          <a:xfrm>
            <a:off x="3429000" y="3352800"/>
            <a:ext cx="1143000" cy="304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57623" y="3349925"/>
            <a:ext cx="1143000" cy="304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93325" y="3349925"/>
            <a:ext cx="1143000" cy="304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429000" y="5181600"/>
            <a:ext cx="1143000" cy="304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93325" y="5181600"/>
            <a:ext cx="1143000" cy="304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14623" y="6019800"/>
            <a:ext cx="1143000" cy="304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57623" y="6019800"/>
            <a:ext cx="1143000" cy="304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696200" y="5999672"/>
            <a:ext cx="1143000" cy="304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330667"/>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2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1"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par>
                                <p:cTn id="42" presetID="10" presetClass="entr" presetSubtype="0" fill="hold" grpId="1"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par>
                                <p:cTn id="50" presetID="22" presetClass="entr" presetSubtype="4"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1"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10" presetClass="entr" presetSubtype="0" fill="hold" grpId="1"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10" presetClass="entr" presetSubtype="0" fill="hold" grpId="1"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18"/>
                                        </p:tgtEl>
                                      </p:cBhvr>
                                    </p:animEffect>
                                    <p:set>
                                      <p:cBhvr>
                                        <p:cTn id="7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1578" y="457200"/>
            <a:ext cx="91440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5400" dirty="0" smtClean="0">
                <a:solidFill>
                  <a:srgbClr val="0070C0"/>
                </a:solidFill>
                <a:effectLst>
                  <a:innerShdw blurRad="63500" dist="50800" dir="16200000">
                    <a:prstClr val="black">
                      <a:alpha val="16000"/>
                    </a:prstClr>
                  </a:innerShdw>
                </a:effectLst>
                <a:latin typeface="ChunkFive Roman" pitchFamily="50" charset="0"/>
              </a:rPr>
              <a:t>Sources of Revenue</a:t>
            </a:r>
            <a:endParaRPr lang="en-US" sz="5400" dirty="0">
              <a:solidFill>
                <a:srgbClr val="0070C0"/>
              </a:solidFill>
              <a:effectLst>
                <a:innerShdw blurRad="63500" dist="50800" dir="16200000">
                  <a:prstClr val="black">
                    <a:alpha val="16000"/>
                  </a:prstClr>
                </a:innerShdw>
              </a:effectLst>
              <a:latin typeface="ChunkFive Roman" pitchFamily="50" charset="0"/>
            </a:endParaRPr>
          </a:p>
        </p:txBody>
      </p:sp>
      <p:graphicFrame>
        <p:nvGraphicFramePr>
          <p:cNvPr id="6" name="Chart 5"/>
          <p:cNvGraphicFramePr/>
          <p:nvPr>
            <p:extLst>
              <p:ext uri="{D42A27DB-BD31-4B8C-83A1-F6EECF244321}">
                <p14:modId xmlns:p14="http://schemas.microsoft.com/office/powerpoint/2010/main" val="4090999023"/>
              </p:ext>
            </p:extLst>
          </p:nvPr>
        </p:nvGraphicFramePr>
        <p:xfrm>
          <a:off x="381000" y="1733550"/>
          <a:ext cx="8305800" cy="4591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5593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Rebates, You Say…?</a:t>
            </a:r>
            <a:endParaRPr lang="en-US" dirty="0"/>
          </a:p>
        </p:txBody>
      </p:sp>
      <p:sp>
        <p:nvSpPr>
          <p:cNvPr id="3" name="Content Placeholder 2"/>
          <p:cNvSpPr>
            <a:spLocks noGrp="1"/>
          </p:cNvSpPr>
          <p:nvPr>
            <p:ph idx="1"/>
          </p:nvPr>
        </p:nvSpPr>
        <p:spPr/>
        <p:txBody>
          <a:bodyPr/>
          <a:lstStyle/>
          <a:p>
            <a:r>
              <a:rPr lang="en-US" dirty="0" smtClean="0"/>
              <a:t>Analogs</a:t>
            </a:r>
          </a:p>
          <a:p>
            <a:pPr lvl="1"/>
            <a:r>
              <a:rPr lang="en-US" dirty="0" smtClean="0"/>
              <a:t>CFLs</a:t>
            </a:r>
          </a:p>
          <a:p>
            <a:pPr lvl="1"/>
            <a:r>
              <a:rPr lang="en-US" dirty="0" smtClean="0"/>
              <a:t>Energy Star Appliances</a:t>
            </a:r>
          </a:p>
          <a:p>
            <a:r>
              <a:rPr lang="en-US" dirty="0" smtClean="0"/>
              <a:t>Tools</a:t>
            </a:r>
            <a:endParaRPr lang="en-US" dirty="0"/>
          </a:p>
        </p:txBody>
      </p:sp>
    </p:spTree>
    <p:extLst>
      <p:ext uri="{BB962C8B-B14F-4D97-AF65-F5344CB8AC3E}">
        <p14:creationId xmlns:p14="http://schemas.microsoft.com/office/powerpoint/2010/main" val="110064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10536" y="1447800"/>
            <a:ext cx="4370832" cy="34290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sz="5400" b="1" dirty="0" smtClean="0">
                <a:solidFill>
                  <a:srgbClr val="92D050"/>
                </a:solidFill>
                <a:effectLst>
                  <a:innerShdw blurRad="63500" dist="50800" dir="16200000">
                    <a:prstClr val="black">
                      <a:alpha val="16000"/>
                    </a:prstClr>
                  </a:innerShdw>
                </a:effectLst>
              </a:rPr>
              <a:t>Award winning, patent pending </a:t>
            </a:r>
          </a:p>
          <a:p>
            <a:pPr marL="0" indent="0" algn="just">
              <a:spcBef>
                <a:spcPts val="0"/>
              </a:spcBef>
              <a:buFont typeface="Arial" pitchFamily="34" charset="0"/>
              <a:buNone/>
            </a:pPr>
            <a:r>
              <a:rPr lang="en-US" sz="5400" b="1" dirty="0" smtClean="0">
                <a:solidFill>
                  <a:srgbClr val="92D050"/>
                </a:solidFill>
                <a:effectLst>
                  <a:innerShdw blurRad="63500" dist="50800" dir="16200000">
                    <a:prstClr val="black">
                      <a:alpha val="16000"/>
                    </a:prstClr>
                  </a:innerShdw>
                </a:effectLst>
              </a:rPr>
              <a:t>X-Lint helps…</a:t>
            </a:r>
            <a:endParaRPr lang="en-US" sz="5400" b="1" dirty="0">
              <a:solidFill>
                <a:srgbClr val="92D050"/>
              </a:solidFill>
              <a:effectLst>
                <a:innerShdw blurRad="63500" dist="50800" dir="16200000">
                  <a:prstClr val="black">
                    <a:alpha val="16000"/>
                  </a:prstClr>
                </a:innerShdw>
              </a:effectLst>
            </a:endParaRPr>
          </a:p>
        </p:txBody>
      </p:sp>
      <p:sp>
        <p:nvSpPr>
          <p:cNvPr id="11" name="Content Placeholder 2"/>
          <p:cNvSpPr txBox="1">
            <a:spLocks/>
          </p:cNvSpPr>
          <p:nvPr/>
        </p:nvSpPr>
        <p:spPr>
          <a:xfrm>
            <a:off x="4664234" y="3200400"/>
            <a:ext cx="4403566" cy="1069848"/>
          </a:xfrm>
          <a:prstGeom prst="rect">
            <a:avLst/>
          </a:prstGeom>
        </p:spPr>
        <p:txBody>
          <a:bodyPr vert="horz" lIns="91440" tIns="45720" rIns="91440" bIns="45720" rtlCol="0" anchor="ctr">
            <a:noAutofit/>
          </a:bodyPr>
          <a:lstStyle>
            <a:defPPr>
              <a:defRPr lang="en-US"/>
            </a:defPPr>
            <a:lvl1pPr marL="342900" indent="-342900">
              <a:spcBef>
                <a:spcPct val="20000"/>
              </a:spcBef>
              <a:buFont typeface="Arial" pitchFamily="34" charset="0"/>
              <a:buChar char="•"/>
              <a:defRPr sz="2800">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3200" dirty="0" smtClean="0">
                <a:solidFill>
                  <a:prstClr val="black">
                    <a:lumMod val="85000"/>
                    <a:lumOff val="15000"/>
                  </a:prstClr>
                </a:solidFill>
                <a:effectLst>
                  <a:innerShdw blurRad="63500" dist="50800" dir="8100000">
                    <a:prstClr val="white">
                      <a:lumMod val="95000"/>
                      <a:alpha val="60000"/>
                    </a:prstClr>
                  </a:innerShdw>
                </a:effectLst>
              </a:rPr>
              <a:t>Save </a:t>
            </a:r>
            <a:r>
              <a:rPr lang="en-US" sz="3200" dirty="0">
                <a:solidFill>
                  <a:prstClr val="black">
                    <a:lumMod val="85000"/>
                    <a:lumOff val="15000"/>
                  </a:prstClr>
                </a:solidFill>
                <a:effectLst>
                  <a:innerShdw blurRad="63500" dist="50800" dir="8100000">
                    <a:prstClr val="white">
                      <a:lumMod val="95000"/>
                      <a:alpha val="60000"/>
                    </a:prstClr>
                  </a:innerShdw>
                </a:effectLst>
              </a:rPr>
              <a:t>the </a:t>
            </a:r>
            <a:r>
              <a:rPr lang="en-US" sz="3200" dirty="0" smtClean="0">
                <a:solidFill>
                  <a:prstClr val="black">
                    <a:lumMod val="85000"/>
                    <a:lumOff val="15000"/>
                  </a:prstClr>
                </a:solidFill>
                <a:effectLst>
                  <a:innerShdw blurRad="63500" dist="50800" dir="8100000">
                    <a:prstClr val="white">
                      <a:lumMod val="95000"/>
                      <a:alpha val="60000"/>
                    </a:prstClr>
                  </a:innerShdw>
                </a:effectLst>
              </a:rPr>
              <a:t>environment</a:t>
            </a:r>
            <a:endParaRPr lang="en-US" sz="3200" dirty="0">
              <a:solidFill>
                <a:prstClr val="black">
                  <a:lumMod val="85000"/>
                  <a:lumOff val="15000"/>
                </a:prstClr>
              </a:solidFill>
              <a:effectLst>
                <a:innerShdw blurRad="63500" dist="50800" dir="8100000">
                  <a:prstClr val="white">
                    <a:lumMod val="95000"/>
                    <a:alpha val="60000"/>
                  </a:prstClr>
                </a:innerShdw>
              </a:effectLst>
            </a:endParaRPr>
          </a:p>
        </p:txBody>
      </p:sp>
      <p:sp>
        <p:nvSpPr>
          <p:cNvPr id="12" name="Content Placeholder 2"/>
          <p:cNvSpPr txBox="1">
            <a:spLocks/>
          </p:cNvSpPr>
          <p:nvPr/>
        </p:nvSpPr>
        <p:spPr>
          <a:xfrm>
            <a:off x="4664234" y="1066800"/>
            <a:ext cx="4403566" cy="1069848"/>
          </a:xfrm>
          <a:prstGeom prst="rect">
            <a:avLst/>
          </a:prstGeom>
        </p:spPr>
        <p:txBody>
          <a:bodyPr vert="horz" lIns="91440" tIns="45720" rIns="91440" bIns="45720" rtlCol="0" anchor="ctr">
            <a:noAutofit/>
          </a:bodyPr>
          <a:lstStyle>
            <a:defPPr>
              <a:defRPr lang="en-US"/>
            </a:defPPr>
            <a:lvl1pPr marL="342900" indent="-342900">
              <a:spcBef>
                <a:spcPct val="20000"/>
              </a:spcBef>
              <a:buFont typeface="Arial" pitchFamily="34" charset="0"/>
              <a:buChar char="•"/>
              <a:defRPr sz="2800">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3200" dirty="0" smtClean="0">
                <a:solidFill>
                  <a:prstClr val="black">
                    <a:lumMod val="85000"/>
                    <a:lumOff val="15000"/>
                  </a:prstClr>
                </a:solidFill>
                <a:effectLst>
                  <a:innerShdw blurRad="63500" dist="50800" dir="8100000">
                    <a:prstClr val="white">
                      <a:lumMod val="95000"/>
                      <a:alpha val="60000"/>
                    </a:prstClr>
                  </a:innerShdw>
                </a:effectLst>
              </a:rPr>
              <a:t>Save you time</a:t>
            </a:r>
            <a:endParaRPr lang="en-US" sz="3200" dirty="0">
              <a:solidFill>
                <a:prstClr val="black">
                  <a:lumMod val="85000"/>
                  <a:lumOff val="15000"/>
                </a:prstClr>
              </a:solidFill>
              <a:effectLst>
                <a:innerShdw blurRad="63500" dist="50800" dir="8100000">
                  <a:prstClr val="white">
                    <a:lumMod val="95000"/>
                    <a:alpha val="60000"/>
                  </a:prstClr>
                </a:innerShdw>
              </a:effectLst>
            </a:endParaRPr>
          </a:p>
        </p:txBody>
      </p:sp>
      <p:sp>
        <p:nvSpPr>
          <p:cNvPr id="13" name="Content Placeholder 2"/>
          <p:cNvSpPr txBox="1">
            <a:spLocks/>
          </p:cNvSpPr>
          <p:nvPr/>
        </p:nvSpPr>
        <p:spPr>
          <a:xfrm>
            <a:off x="4664234" y="4343400"/>
            <a:ext cx="4403566" cy="1069848"/>
          </a:xfrm>
          <a:prstGeom prst="rect">
            <a:avLst/>
          </a:prstGeom>
        </p:spPr>
        <p:txBody>
          <a:bodyPr vert="horz" lIns="91440" tIns="45720" rIns="91440" bIns="45720" rtlCol="0" anchor="ctr">
            <a:noAutofit/>
          </a:bodyPr>
          <a:lstStyle>
            <a:defPPr>
              <a:defRPr lang="en-US"/>
            </a:defPPr>
            <a:lvl1pPr marL="342900" indent="-342900">
              <a:spcBef>
                <a:spcPct val="20000"/>
              </a:spcBef>
              <a:buFont typeface="Arial" pitchFamily="34" charset="0"/>
              <a:buChar char="•"/>
              <a:defRPr sz="2800">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3200" dirty="0" smtClean="0">
                <a:solidFill>
                  <a:prstClr val="black">
                    <a:lumMod val="85000"/>
                    <a:lumOff val="15000"/>
                  </a:prstClr>
                </a:solidFill>
                <a:effectLst>
                  <a:innerShdw blurRad="63500" dist="50800" dir="8100000">
                    <a:prstClr val="white">
                      <a:lumMod val="95000"/>
                      <a:alpha val="60000"/>
                    </a:prstClr>
                  </a:innerShdw>
                </a:effectLst>
              </a:rPr>
              <a:t>Save your life*</a:t>
            </a:r>
            <a:endParaRPr lang="en-US" sz="3200" dirty="0">
              <a:solidFill>
                <a:prstClr val="black">
                  <a:lumMod val="85000"/>
                  <a:lumOff val="15000"/>
                </a:prstClr>
              </a:solidFill>
              <a:effectLst>
                <a:innerShdw blurRad="63500" dist="50800" dir="8100000">
                  <a:prstClr val="white">
                    <a:lumMod val="95000"/>
                    <a:alpha val="60000"/>
                  </a:prstClr>
                </a:innerShdw>
              </a:effectLst>
            </a:endParaRPr>
          </a:p>
        </p:txBody>
      </p:sp>
      <p:sp>
        <p:nvSpPr>
          <p:cNvPr id="14" name="Content Placeholder 2"/>
          <p:cNvSpPr txBox="1">
            <a:spLocks/>
          </p:cNvSpPr>
          <p:nvPr/>
        </p:nvSpPr>
        <p:spPr>
          <a:xfrm>
            <a:off x="4664234" y="1981200"/>
            <a:ext cx="4403566" cy="1069848"/>
          </a:xfrm>
          <a:prstGeom prst="rect">
            <a:avLst/>
          </a:prstGeom>
        </p:spPr>
        <p:txBody>
          <a:bodyPr vert="horz" lIns="91440" tIns="45720" rIns="91440" bIns="45720" rtlCol="0" anchor="ctr">
            <a:noAutofit/>
          </a:bodyPr>
          <a:lstStyle>
            <a:defPPr>
              <a:defRPr lang="en-US"/>
            </a:defPPr>
            <a:lvl1pPr marL="342900" indent="-342900">
              <a:spcBef>
                <a:spcPct val="20000"/>
              </a:spcBef>
              <a:buFont typeface="Arial" pitchFamily="34" charset="0"/>
              <a:buChar char="•"/>
              <a:defRPr sz="2800">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3200" dirty="0" smtClean="0">
                <a:solidFill>
                  <a:prstClr val="black">
                    <a:lumMod val="85000"/>
                    <a:lumOff val="15000"/>
                  </a:prstClr>
                </a:solidFill>
                <a:effectLst>
                  <a:innerShdw blurRad="63500" dist="50800" dir="8100000">
                    <a:prstClr val="white">
                      <a:lumMod val="95000"/>
                      <a:alpha val="60000"/>
                    </a:prstClr>
                  </a:innerShdw>
                </a:effectLst>
              </a:rPr>
              <a:t>Save you money</a:t>
            </a:r>
            <a:endParaRPr lang="en-US" sz="3200" dirty="0">
              <a:solidFill>
                <a:prstClr val="black">
                  <a:lumMod val="85000"/>
                  <a:lumOff val="15000"/>
                </a:prstClr>
              </a:solidFill>
              <a:effectLst>
                <a:innerShdw blurRad="63500" dist="50800" dir="8100000">
                  <a:prstClr val="white">
                    <a:lumMod val="95000"/>
                    <a:alpha val="60000"/>
                  </a:prstClr>
                </a:innerShdw>
              </a:effectLst>
            </a:endParaRPr>
          </a:p>
        </p:txBody>
      </p:sp>
    </p:spTree>
    <p:extLst>
      <p:ext uri="{BB962C8B-B14F-4D97-AF65-F5344CB8AC3E}">
        <p14:creationId xmlns:p14="http://schemas.microsoft.com/office/powerpoint/2010/main" val="5625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2971800"/>
            <a:ext cx="9144000" cy="8382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5400" dirty="0" smtClean="0">
                <a:solidFill>
                  <a:srgbClr val="0070C0"/>
                </a:solidFill>
                <a:effectLst>
                  <a:innerShdw blurRad="63500" dist="50800" dir="16200000">
                    <a:prstClr val="black">
                      <a:alpha val="16000"/>
                    </a:prstClr>
                  </a:innerShdw>
                </a:effectLst>
                <a:latin typeface="ChunkFive Roman" pitchFamily="50" charset="0"/>
              </a:rPr>
              <a:t>Questions?</a:t>
            </a:r>
            <a:endParaRPr lang="en-US" sz="5400" dirty="0">
              <a:solidFill>
                <a:srgbClr val="0070C0"/>
              </a:solidFill>
              <a:effectLst>
                <a:innerShdw blurRad="63500" dist="50800" dir="16200000">
                  <a:prstClr val="black">
                    <a:alpha val="16000"/>
                  </a:prstClr>
                </a:innerShdw>
              </a:effectLst>
              <a:latin typeface="ChunkFive Roman" pitchFamily="50" charset="0"/>
            </a:endParaRPr>
          </a:p>
        </p:txBody>
      </p:sp>
      <p:sp>
        <p:nvSpPr>
          <p:cNvPr id="6" name="Content Placeholder 2"/>
          <p:cNvSpPr txBox="1">
            <a:spLocks/>
          </p:cNvSpPr>
          <p:nvPr/>
        </p:nvSpPr>
        <p:spPr>
          <a:xfrm>
            <a:off x="6629400" y="0"/>
            <a:ext cx="2514600" cy="6857999"/>
          </a:xfrm>
          <a:prstGeom prst="rect">
            <a:avLst/>
          </a:prstGeom>
        </p:spPr>
        <p:txBody>
          <a:bodyPr vert="horz" lIns="91440" tIns="45720" rIns="91440" bIns="45720" rtlCol="0" anchor="ctr">
            <a:noAutofit/>
          </a:bodyPr>
          <a:lstStyle>
            <a:defPPr>
              <a:defRPr lang="en-US"/>
            </a:defPPr>
            <a:lvl1pPr marL="342900" indent="-342900">
              <a:spcBef>
                <a:spcPct val="20000"/>
              </a:spcBef>
              <a:buFont typeface="Arial" pitchFamily="34" charset="0"/>
              <a:buChar char="•"/>
              <a:defRPr sz="2800">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nSpc>
                <a:spcPct val="150000"/>
              </a:lnSpc>
              <a:spcAft>
                <a:spcPts val="600"/>
              </a:spcAft>
              <a:buNone/>
            </a:pPr>
            <a:r>
              <a:rPr lang="en-US" sz="2400" dirty="0" smtClean="0"/>
              <a:t>Risks</a:t>
            </a:r>
          </a:p>
          <a:p>
            <a:pPr marL="0" indent="0">
              <a:spcAft>
                <a:spcPts val="600"/>
              </a:spcAft>
              <a:buNone/>
            </a:pPr>
            <a:r>
              <a:rPr lang="en-US" sz="2400" dirty="0" smtClean="0"/>
              <a:t>Competitive Advantage</a:t>
            </a:r>
          </a:p>
          <a:p>
            <a:pPr marL="0" indent="0">
              <a:spcAft>
                <a:spcPts val="600"/>
              </a:spcAft>
              <a:buNone/>
            </a:pPr>
            <a:r>
              <a:rPr lang="en-US" sz="2400" dirty="0" smtClean="0"/>
              <a:t>Customer Survey</a:t>
            </a:r>
          </a:p>
          <a:p>
            <a:pPr marL="0" indent="0">
              <a:spcAft>
                <a:spcPts val="600"/>
              </a:spcAft>
              <a:buNone/>
            </a:pPr>
            <a:r>
              <a:rPr lang="en-US" sz="2400" dirty="0" smtClean="0"/>
              <a:t>International Operations</a:t>
            </a:r>
          </a:p>
          <a:p>
            <a:pPr marL="0" indent="0">
              <a:lnSpc>
                <a:spcPct val="150000"/>
              </a:lnSpc>
              <a:spcAft>
                <a:spcPts val="600"/>
              </a:spcAft>
              <a:buNone/>
            </a:pPr>
            <a:r>
              <a:rPr lang="en-US" sz="2400" dirty="0" smtClean="0"/>
              <a:t>Assumptions</a:t>
            </a:r>
          </a:p>
          <a:p>
            <a:pPr marL="0" indent="0">
              <a:lnSpc>
                <a:spcPct val="150000"/>
              </a:lnSpc>
              <a:spcAft>
                <a:spcPts val="600"/>
              </a:spcAft>
              <a:buNone/>
            </a:pPr>
            <a:r>
              <a:rPr lang="en-US" sz="2400" dirty="0" smtClean="0"/>
              <a:t>Operations</a:t>
            </a:r>
          </a:p>
          <a:p>
            <a:pPr marL="0" indent="0">
              <a:lnSpc>
                <a:spcPct val="150000"/>
              </a:lnSpc>
              <a:spcAft>
                <a:spcPts val="600"/>
              </a:spcAft>
              <a:buNone/>
            </a:pPr>
            <a:r>
              <a:rPr lang="en-US" sz="2400" dirty="0"/>
              <a:t>Biz </a:t>
            </a:r>
            <a:r>
              <a:rPr lang="en-US" sz="2400" dirty="0" err="1" smtClean="0"/>
              <a:t>Dev</a:t>
            </a:r>
            <a:endParaRPr lang="en-US" sz="2400" dirty="0"/>
          </a:p>
        </p:txBody>
      </p:sp>
      <p:sp>
        <p:nvSpPr>
          <p:cNvPr id="8" name="Content Placeholder 2"/>
          <p:cNvSpPr txBox="1">
            <a:spLocks/>
          </p:cNvSpPr>
          <p:nvPr/>
        </p:nvSpPr>
        <p:spPr>
          <a:xfrm>
            <a:off x="0" y="-1"/>
            <a:ext cx="2362200" cy="6857999"/>
          </a:xfrm>
          <a:prstGeom prst="rect">
            <a:avLst/>
          </a:prstGeom>
        </p:spPr>
        <p:txBody>
          <a:bodyPr vert="horz" lIns="91440" tIns="45720" rIns="91440" bIns="45720" rtlCol="0" anchor="ctr">
            <a:noAutofit/>
          </a:bodyPr>
          <a:lstStyle>
            <a:defPPr>
              <a:defRPr lang="en-US"/>
            </a:defPPr>
            <a:lvl1pPr indent="0">
              <a:spcBef>
                <a:spcPct val="20000"/>
              </a:spcBef>
              <a:spcAft>
                <a:spcPts val="600"/>
              </a:spcAft>
              <a:buFont typeface="Arial" pitchFamily="34" charset="0"/>
              <a:buNone/>
              <a:defRPr sz="2800">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r">
              <a:lnSpc>
                <a:spcPct val="150000"/>
              </a:lnSpc>
            </a:pPr>
            <a:r>
              <a:rPr lang="en-US" sz="2400" dirty="0" smtClean="0"/>
              <a:t>AWARDS??</a:t>
            </a:r>
            <a:endParaRPr lang="en-US" sz="2400" dirty="0"/>
          </a:p>
          <a:p>
            <a:pPr algn="r"/>
            <a:r>
              <a:rPr lang="en-US" sz="2400" dirty="0" smtClean="0"/>
              <a:t>Cost of customer Acquisition</a:t>
            </a:r>
            <a:endParaRPr lang="en-US" sz="2400" dirty="0"/>
          </a:p>
          <a:p>
            <a:pPr algn="r">
              <a:lnSpc>
                <a:spcPct val="150000"/>
              </a:lnSpc>
            </a:pPr>
            <a:r>
              <a:rPr lang="en-US" sz="2400" dirty="0" smtClean="0"/>
              <a:t>Financial Ratios</a:t>
            </a:r>
            <a:endParaRPr lang="en-US" sz="2400" dirty="0"/>
          </a:p>
          <a:p>
            <a:pPr algn="r">
              <a:lnSpc>
                <a:spcPct val="150000"/>
              </a:lnSpc>
            </a:pPr>
            <a:r>
              <a:rPr lang="en-US" sz="2400" dirty="0" smtClean="0"/>
              <a:t>Schematics</a:t>
            </a:r>
            <a:endParaRPr lang="en-US" sz="2400" dirty="0"/>
          </a:p>
          <a:p>
            <a:pPr algn="r">
              <a:lnSpc>
                <a:spcPct val="150000"/>
              </a:lnSpc>
            </a:pPr>
            <a:r>
              <a:rPr lang="en-US" sz="2400" dirty="0" smtClean="0"/>
              <a:t>Management</a:t>
            </a:r>
          </a:p>
          <a:p>
            <a:pPr algn="r">
              <a:lnSpc>
                <a:spcPct val="150000"/>
              </a:lnSpc>
            </a:pPr>
            <a:r>
              <a:rPr lang="en-US" sz="2400" dirty="0" smtClean="0"/>
              <a:t>Benchmarks</a:t>
            </a:r>
          </a:p>
        </p:txBody>
      </p:sp>
    </p:spTree>
    <p:extLst>
      <p:ext uri="{BB962C8B-B14F-4D97-AF65-F5344CB8AC3E}">
        <p14:creationId xmlns:p14="http://schemas.microsoft.com/office/powerpoint/2010/main" val="320750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2971800"/>
            <a:ext cx="9144000" cy="9144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5400" dirty="0" smtClean="0">
                <a:solidFill>
                  <a:srgbClr val="0070C0"/>
                </a:solidFill>
                <a:effectLst>
                  <a:innerShdw blurRad="63500" dist="50800" dir="16200000">
                    <a:prstClr val="black">
                      <a:alpha val="16000"/>
                    </a:prstClr>
                  </a:innerShdw>
                </a:effectLst>
                <a:latin typeface="ChunkFive Roman" pitchFamily="50" charset="0"/>
              </a:rPr>
              <a:t>Appendix</a:t>
            </a:r>
            <a:endParaRPr lang="en-US" sz="5400" dirty="0">
              <a:solidFill>
                <a:srgbClr val="0070C0"/>
              </a:solidFill>
              <a:effectLst>
                <a:innerShdw blurRad="63500" dist="50800" dir="16200000">
                  <a:prstClr val="black">
                    <a:alpha val="16000"/>
                  </a:prstClr>
                </a:innerShdw>
              </a:effectLst>
              <a:latin typeface="ChunkFive Roman" pitchFamily="50" charset="0"/>
            </a:endParaRPr>
          </a:p>
        </p:txBody>
      </p:sp>
    </p:spTree>
    <p:extLst>
      <p:ext uri="{BB962C8B-B14F-4D97-AF65-F5344CB8AC3E}">
        <p14:creationId xmlns:p14="http://schemas.microsoft.com/office/powerpoint/2010/main" val="2607774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vert="horz" lIns="91440" tIns="45720" rIns="91440" bIns="45720" rtlCol="0">
            <a:noAutofit/>
          </a:bodyPr>
          <a:lstStyle/>
          <a:p>
            <a:pPr>
              <a:spcBef>
                <a:spcPct val="20000"/>
              </a:spcBef>
              <a:buFont typeface="Arial" pitchFamily="34" charset="0"/>
            </a:pPr>
            <a:r>
              <a:rPr lang="en-US" sz="5400" dirty="0">
                <a:solidFill>
                  <a:srgbClr val="0070C0"/>
                </a:solidFill>
                <a:effectLst>
                  <a:innerShdw blurRad="63500" dist="50800" dir="16200000">
                    <a:prstClr val="black">
                      <a:alpha val="16000"/>
                    </a:prstClr>
                  </a:innerShdw>
                </a:effectLst>
                <a:latin typeface="ChunkFive Roman" pitchFamily="50" charset="0"/>
                <a:ea typeface="+mn-ea"/>
                <a:cs typeface="+mn-cs"/>
              </a:rPr>
              <a:t>Award Winning</a:t>
            </a:r>
          </a:p>
        </p:txBody>
      </p:sp>
      <p:sp>
        <p:nvSpPr>
          <p:cNvPr id="3" name="Content Placeholder 2"/>
          <p:cNvSpPr>
            <a:spLocks noGrp="1"/>
          </p:cNvSpPr>
          <p:nvPr>
            <p:ph idx="1"/>
          </p:nvPr>
        </p:nvSpPr>
        <p:spPr/>
        <p:txBody>
          <a:bodyPr>
            <a:normAutofit lnSpcReduction="10000"/>
          </a:bodyPr>
          <a:lstStyle/>
          <a:p>
            <a:r>
              <a:rPr lang="en-US" dirty="0" smtClean="0"/>
              <a:t>CU NVC Pitch Night</a:t>
            </a:r>
          </a:p>
          <a:p>
            <a:pPr lvl="1"/>
            <a:r>
              <a:rPr lang="en-US" dirty="0" smtClean="0"/>
              <a:t>Biggest dreamer with a chance of succeeding</a:t>
            </a:r>
          </a:p>
          <a:p>
            <a:r>
              <a:rPr lang="en-US" dirty="0" smtClean="0"/>
              <a:t>Net Impact Conference - Wal-Mart Quick Pitch Competition</a:t>
            </a:r>
          </a:p>
          <a:p>
            <a:pPr lvl="1"/>
            <a:r>
              <a:rPr lang="en-US" dirty="0" smtClean="0"/>
              <a:t>1</a:t>
            </a:r>
            <a:r>
              <a:rPr lang="en-US" baseline="30000" dirty="0" smtClean="0"/>
              <a:t>st</a:t>
            </a:r>
            <a:r>
              <a:rPr lang="en-US" dirty="0" smtClean="0"/>
              <a:t> place</a:t>
            </a:r>
          </a:p>
          <a:p>
            <a:pPr lvl="2"/>
            <a:r>
              <a:rPr lang="en-US" dirty="0" err="1" smtClean="0"/>
              <a:t>Walmart.com’s</a:t>
            </a:r>
            <a:r>
              <a:rPr lang="en-US" dirty="0" smtClean="0"/>
              <a:t> Director of Sustainability : “If you had this today, we would help you commercialize it.”</a:t>
            </a:r>
          </a:p>
          <a:p>
            <a:pPr lvl="2"/>
            <a:r>
              <a:rPr lang="en-US" dirty="0" err="1" smtClean="0"/>
              <a:t>Walmart’s</a:t>
            </a:r>
            <a:r>
              <a:rPr lang="en-US" dirty="0" smtClean="0"/>
              <a:t> Director of Global Supply Chain: “It was a unanimous decision on the judges in the first 5 seconds of deliberation which pitch was #1.”</a:t>
            </a:r>
          </a:p>
        </p:txBody>
      </p:sp>
    </p:spTree>
    <p:extLst>
      <p:ext uri="{BB962C8B-B14F-4D97-AF65-F5344CB8AC3E}">
        <p14:creationId xmlns:p14="http://schemas.microsoft.com/office/powerpoint/2010/main" val="3913819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vert="horz" lIns="91440" tIns="45720" rIns="91440" bIns="45720" rtlCol="0" anchor="ctr">
            <a:noAutofit/>
          </a:bodyPr>
          <a:lstStyle/>
          <a:p>
            <a:pPr>
              <a:spcBef>
                <a:spcPct val="20000"/>
              </a:spcBef>
              <a:buFont typeface="Arial" pitchFamily="34" charset="0"/>
            </a:pPr>
            <a:r>
              <a:rPr lang="en-US" sz="5400" dirty="0">
                <a:solidFill>
                  <a:srgbClr val="0070C0"/>
                </a:solidFill>
                <a:effectLst>
                  <a:innerShdw blurRad="63500" dist="50800" dir="16200000">
                    <a:prstClr val="black">
                      <a:alpha val="16000"/>
                    </a:prstClr>
                  </a:innerShdw>
                </a:effectLst>
                <a:latin typeface="ChunkFive Roman" pitchFamily="50" charset="0"/>
                <a:ea typeface="+mn-ea"/>
                <a:cs typeface="+mn-cs"/>
              </a:rPr>
              <a:t>Competitive Advantage</a:t>
            </a:r>
          </a:p>
        </p:txBody>
      </p:sp>
      <p:sp>
        <p:nvSpPr>
          <p:cNvPr id="3" name="Content Placeholder 2"/>
          <p:cNvSpPr>
            <a:spLocks noGrp="1"/>
          </p:cNvSpPr>
          <p:nvPr>
            <p:ph idx="1"/>
          </p:nvPr>
        </p:nvSpPr>
        <p:spPr/>
        <p:txBody>
          <a:bodyPr/>
          <a:lstStyle/>
          <a:p>
            <a:r>
              <a:rPr lang="en-US" dirty="0" smtClean="0"/>
              <a:t>Provisional Patent</a:t>
            </a:r>
          </a:p>
          <a:p>
            <a:pPr lvl="1"/>
            <a:r>
              <a:rPr lang="en-US" dirty="0" smtClean="0"/>
              <a:t>Registration Number</a:t>
            </a:r>
          </a:p>
          <a:p>
            <a:pPr lvl="2"/>
            <a:r>
              <a:rPr lang="en-US" dirty="0" smtClean="0"/>
              <a:t>61551703</a:t>
            </a:r>
          </a:p>
          <a:p>
            <a:pPr lvl="2"/>
            <a:endParaRPr lang="en-US" dirty="0"/>
          </a:p>
        </p:txBody>
      </p:sp>
    </p:spTree>
    <p:extLst>
      <p:ext uri="{BB962C8B-B14F-4D97-AF65-F5344CB8AC3E}">
        <p14:creationId xmlns:p14="http://schemas.microsoft.com/office/powerpoint/2010/main" val="2353392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vert="horz" lIns="91440" tIns="45720" rIns="91440" bIns="45720" rtlCol="0" anchor="ctr">
            <a:noAutofit/>
          </a:bodyPr>
          <a:lstStyle/>
          <a:p>
            <a:pPr>
              <a:spcBef>
                <a:spcPct val="20000"/>
              </a:spcBef>
              <a:buFont typeface="Arial" pitchFamily="34" charset="0"/>
            </a:pPr>
            <a:r>
              <a:rPr lang="en-US" sz="5400" dirty="0">
                <a:solidFill>
                  <a:srgbClr val="0070C0"/>
                </a:solidFill>
                <a:effectLst>
                  <a:innerShdw blurRad="63500" dist="50800" dir="16200000">
                    <a:prstClr val="black">
                      <a:alpha val="16000"/>
                    </a:prstClr>
                  </a:innerShdw>
                </a:effectLst>
                <a:latin typeface="ChunkFive Roman" pitchFamily="50" charset="0"/>
                <a:ea typeface="+mn-ea"/>
                <a:cs typeface="+mn-cs"/>
              </a:rPr>
              <a:t>Customer Survey</a:t>
            </a:r>
          </a:p>
        </p:txBody>
      </p:sp>
    </p:spTree>
    <p:extLst>
      <p:ext uri="{BB962C8B-B14F-4D97-AF65-F5344CB8AC3E}">
        <p14:creationId xmlns:p14="http://schemas.microsoft.com/office/powerpoint/2010/main" val="763280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vert="horz" lIns="91440" tIns="45720" rIns="91440" bIns="45720" rtlCol="0" anchor="ctr">
            <a:noAutofit/>
          </a:bodyPr>
          <a:lstStyle/>
          <a:p>
            <a:pPr>
              <a:spcBef>
                <a:spcPct val="20000"/>
              </a:spcBef>
              <a:buFont typeface="Arial" pitchFamily="34" charset="0"/>
            </a:pPr>
            <a:r>
              <a:rPr lang="en-US" sz="5400" dirty="0">
                <a:solidFill>
                  <a:srgbClr val="0070C0"/>
                </a:solidFill>
                <a:effectLst>
                  <a:innerShdw blurRad="63500" dist="50800" dir="16200000">
                    <a:prstClr val="black">
                      <a:alpha val="16000"/>
                    </a:prstClr>
                  </a:innerShdw>
                </a:effectLst>
                <a:latin typeface="ChunkFive Roman" pitchFamily="50" charset="0"/>
                <a:ea typeface="+mn-ea"/>
                <a:cs typeface="+mn-cs"/>
              </a:rPr>
              <a:t>Risks</a:t>
            </a:r>
          </a:p>
        </p:txBody>
      </p:sp>
      <p:sp>
        <p:nvSpPr>
          <p:cNvPr id="3" name="Content Placeholder 2"/>
          <p:cNvSpPr>
            <a:spLocks noGrp="1"/>
          </p:cNvSpPr>
          <p:nvPr>
            <p:ph idx="1"/>
          </p:nvPr>
        </p:nvSpPr>
        <p:spPr/>
        <p:txBody>
          <a:bodyPr/>
          <a:lstStyle/>
          <a:p>
            <a:r>
              <a:rPr lang="en-US" dirty="0" smtClean="0"/>
              <a:t>Utility partnerships don’t work out</a:t>
            </a:r>
          </a:p>
          <a:p>
            <a:r>
              <a:rPr lang="en-US" dirty="0" smtClean="0"/>
              <a:t>Patent infringement </a:t>
            </a:r>
          </a:p>
          <a:p>
            <a:r>
              <a:rPr lang="en-US" dirty="0" smtClean="0"/>
              <a:t>Testing reveals lower effectiveness than estimated</a:t>
            </a:r>
          </a:p>
          <a:p>
            <a:r>
              <a:rPr lang="en-US" dirty="0" smtClean="0"/>
              <a:t>Cost to produce for a large number of dryer filter configurations (see next slide for A, B, C)</a:t>
            </a:r>
          </a:p>
          <a:p>
            <a:pPr marL="0" indent="0">
              <a:buNone/>
            </a:pPr>
            <a:endParaRPr lang="en-US" dirty="0"/>
          </a:p>
        </p:txBody>
      </p:sp>
    </p:spTree>
    <p:extLst>
      <p:ext uri="{BB962C8B-B14F-4D97-AF65-F5344CB8AC3E}">
        <p14:creationId xmlns:p14="http://schemas.microsoft.com/office/powerpoint/2010/main" val="4202777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098754"/>
            <a:ext cx="1143000" cy="2016046"/>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3010" y="2293922"/>
            <a:ext cx="1024590" cy="1807190"/>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3733800" y="2127409"/>
            <a:ext cx="639054" cy="2215991"/>
          </a:xfrm>
          <a:prstGeom prst="rect">
            <a:avLst/>
          </a:prstGeom>
          <a:noFill/>
        </p:spPr>
        <p:txBody>
          <a:bodyPr wrap="square" rtlCol="0">
            <a:spAutoFit/>
          </a:bodyPr>
          <a:lstStyle/>
          <a:p>
            <a:r>
              <a:rPr lang="en-US" sz="13800" b="1" dirty="0" smtClean="0">
                <a:solidFill>
                  <a:schemeClr val="tx1">
                    <a:lumMod val="75000"/>
                    <a:lumOff val="25000"/>
                  </a:schemeClr>
                </a:solidFill>
              </a:rPr>
              <a:t>=</a:t>
            </a:r>
            <a:endParaRPr lang="en-US" sz="13800" b="1" dirty="0">
              <a:solidFill>
                <a:schemeClr val="tx1">
                  <a:lumMod val="75000"/>
                  <a:lumOff val="25000"/>
                </a:schemeClr>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3800" y="2615202"/>
            <a:ext cx="1295400" cy="1318741"/>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4094" b="79195" l="62582" r="79412">
                        <a14:foregroundMark x1="74673" y1="65101" x2="74673" y2="65101"/>
                        <a14:foregroundMark x1="73529" y1="57047" x2="73529" y2="57047"/>
                        <a14:foregroundMark x1="73529" y1="41611" x2="73529" y2="41611"/>
                        <a14:foregroundMark x1="75163" y1="38255" x2="75163" y2="38255"/>
                        <a14:foregroundMark x1="70752" y1="40268" x2="70752" y2="40268"/>
                        <a14:foregroundMark x1="69118" y1="28859" x2="69118" y2="28859"/>
                        <a14:foregroundMark x1="68627" y1="51678" x2="68627" y2="51678"/>
                        <a14:foregroundMark x1="67810" y1="59060" x2="67810" y2="59060"/>
                        <a14:foregroundMark x1="71405" y1="77181" x2="71405" y2="77181"/>
                        <a14:foregroundMark x1="68954" y1="77181" x2="68954" y2="77181"/>
                        <a14:foregroundMark x1="67484" y1="77181" x2="67484" y2="77181"/>
                        <a14:foregroundMark x1="66503" y1="77181" x2="66503" y2="77181"/>
                        <a14:foregroundMark x1="68137" y1="77181" x2="68137" y2="77181"/>
                        <a14:foregroundMark x1="69771" y1="77181" x2="69771" y2="77181"/>
                        <a14:foregroundMark x1="70588" y1="77181" x2="70588" y2="77181"/>
                        <a14:foregroundMark x1="72549" y1="77181" x2="72549" y2="77181"/>
                        <a14:foregroundMark x1="73529" y1="77181" x2="73529" y2="77181"/>
                        <a14:foregroundMark x1="75000" y1="77181" x2="75000" y2="77181"/>
                        <a14:foregroundMark x1="75817" y1="77181" x2="75817" y2="77181"/>
                        <a14:foregroundMark x1="74346" y1="77181" x2="74346" y2="77181"/>
                        <a14:foregroundMark x1="78922" y1="63087" x2="78922" y2="63087"/>
                        <a14:foregroundMark x1="78922" y1="57718" x2="78922" y2="57718"/>
                        <a14:foregroundMark x1="78922" y1="53020" x2="78922" y2="53020"/>
                        <a14:foregroundMark x1="78922" y1="60403" x2="78922" y2="60403"/>
                        <a14:foregroundMark x1="78922" y1="48993" x2="78922" y2="48993"/>
                        <a14:foregroundMark x1="78922" y1="44295" x2="78922" y2="44295"/>
                        <a14:foregroundMark x1="78922" y1="39597" x2="78922" y2="39597"/>
                        <a14:foregroundMark x1="78922" y1="34228" x2="78922" y2="34228"/>
                        <a14:foregroundMark x1="78922" y1="29530" x2="78922" y2="29530"/>
                        <a14:foregroundMark x1="78922" y1="24832" x2="78922" y2="24832"/>
                        <a14:foregroundMark x1="78922" y1="19463" x2="78922" y2="19463"/>
                        <a14:foregroundMark x1="78922" y1="22148" x2="78922" y2="22148"/>
                        <a14:foregroundMark x1="74837" y1="60403" x2="74837" y2="60403"/>
                        <a14:foregroundMark x1="69444" y1="32886" x2="69444" y2="32886"/>
                      </a14:backgroundRemoval>
                    </a14:imgEffect>
                  </a14:imgLayer>
                </a14:imgProps>
              </a:ext>
              <a:ext uri="{28A0092B-C50C-407E-A947-70E740481C1C}">
                <a14:useLocalDpi xmlns:a14="http://schemas.microsoft.com/office/drawing/2010/main" val="0"/>
              </a:ext>
            </a:extLst>
          </a:blip>
          <a:srcRect l="62699" t="13950" r="20619" b="20597"/>
          <a:stretch/>
        </p:blipFill>
        <p:spPr>
          <a:xfrm>
            <a:off x="4830054" y="2603644"/>
            <a:ext cx="1502219" cy="1434956"/>
          </a:xfrm>
          <a:prstGeom prst="rect">
            <a:avLst/>
          </a:prstGeom>
          <a:effectLst>
            <a:outerShdw blurRad="50800" dist="38100" dir="2700000" algn="tl" rotWithShape="0">
              <a:prstClr val="black">
                <a:alpha val="40000"/>
              </a:prstClr>
            </a:outerShdw>
          </a:effectLst>
        </p:spPr>
      </p:pic>
      <p:cxnSp>
        <p:nvCxnSpPr>
          <p:cNvPr id="8" name="Straight Arrow Connector 7"/>
          <p:cNvCxnSpPr/>
          <p:nvPr/>
        </p:nvCxnSpPr>
        <p:spPr>
          <a:xfrm>
            <a:off x="6477000" y="3276600"/>
            <a:ext cx="990600" cy="0"/>
          </a:xfrm>
          <a:prstGeom prst="straightConnector1">
            <a:avLst/>
          </a:prstGeom>
          <a:ln w="1270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524000" y="3291588"/>
            <a:ext cx="990600" cy="0"/>
          </a:xfrm>
          <a:prstGeom prst="straightConnector1">
            <a:avLst/>
          </a:prstGeom>
          <a:ln w="127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162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vert="horz" lIns="91440" tIns="45720" rIns="91440" bIns="45720" rtlCol="0" anchor="ctr">
            <a:noAutofit/>
          </a:bodyPr>
          <a:lstStyle/>
          <a:p>
            <a:pPr>
              <a:spcBef>
                <a:spcPct val="20000"/>
              </a:spcBef>
              <a:buFont typeface="Arial" pitchFamily="34" charset="0"/>
            </a:pPr>
            <a:r>
              <a:rPr lang="en-US" sz="4800" dirty="0">
                <a:solidFill>
                  <a:srgbClr val="0070C0"/>
                </a:solidFill>
                <a:effectLst>
                  <a:innerShdw blurRad="63500" dist="50800" dir="16200000">
                    <a:prstClr val="black">
                      <a:alpha val="16000"/>
                    </a:prstClr>
                  </a:innerShdw>
                </a:effectLst>
                <a:latin typeface="ChunkFive Roman" pitchFamily="50" charset="0"/>
                <a:ea typeface="+mn-ea"/>
                <a:cs typeface="+mn-cs"/>
              </a:rPr>
              <a:t>Commercial </a:t>
            </a:r>
            <a:r>
              <a:rPr lang="en-US" sz="4800" dirty="0" smtClean="0">
                <a:solidFill>
                  <a:srgbClr val="0070C0"/>
                </a:solidFill>
                <a:effectLst>
                  <a:innerShdw blurRad="63500" dist="50800" dir="16200000">
                    <a:prstClr val="black">
                      <a:alpha val="16000"/>
                    </a:prstClr>
                  </a:innerShdw>
                </a:effectLst>
                <a:latin typeface="ChunkFive Roman" pitchFamily="50" charset="0"/>
                <a:ea typeface="+mn-ea"/>
                <a:cs typeface="+mn-cs"/>
              </a:rPr>
              <a:t>Filter </a:t>
            </a:r>
            <a:r>
              <a:rPr lang="en-US" sz="4800" dirty="0">
                <a:solidFill>
                  <a:srgbClr val="0070C0"/>
                </a:solidFill>
                <a:effectLst>
                  <a:innerShdw blurRad="63500" dist="50800" dir="16200000">
                    <a:prstClr val="black">
                      <a:alpha val="16000"/>
                    </a:prstClr>
                  </a:innerShdw>
                </a:effectLst>
                <a:latin typeface="ChunkFive Roman" pitchFamily="50" charset="0"/>
                <a:ea typeface="+mn-ea"/>
                <a:cs typeface="+mn-cs"/>
              </a:rPr>
              <a:t>Types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371601"/>
            <a:ext cx="3434667" cy="256540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714" y="4227284"/>
            <a:ext cx="3389086" cy="254181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1397000"/>
            <a:ext cx="3810000" cy="5080000"/>
          </a:xfrm>
          <a:prstGeom prst="rect">
            <a:avLst/>
          </a:prstGeom>
        </p:spPr>
      </p:pic>
    </p:spTree>
    <p:extLst>
      <p:ext uri="{BB962C8B-B14F-4D97-AF65-F5344CB8AC3E}">
        <p14:creationId xmlns:p14="http://schemas.microsoft.com/office/powerpoint/2010/main" val="3134338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vert="horz" lIns="91440" tIns="45720" rIns="91440" bIns="45720" rtlCol="0" anchor="ctr">
            <a:noAutofit/>
          </a:bodyPr>
          <a:lstStyle/>
          <a:p>
            <a:pPr>
              <a:spcBef>
                <a:spcPct val="20000"/>
              </a:spcBef>
              <a:buFont typeface="Arial" pitchFamily="34" charset="0"/>
            </a:pPr>
            <a:r>
              <a:rPr lang="en-US" sz="4800" dirty="0">
                <a:solidFill>
                  <a:srgbClr val="0070C0"/>
                </a:solidFill>
                <a:effectLst>
                  <a:innerShdw blurRad="63500" dist="50800" dir="16200000">
                    <a:prstClr val="black">
                      <a:alpha val="16000"/>
                    </a:prstClr>
                  </a:innerShdw>
                </a:effectLst>
                <a:latin typeface="ChunkFive Roman" pitchFamily="50" charset="0"/>
                <a:ea typeface="+mn-ea"/>
                <a:cs typeface="+mn-cs"/>
              </a:rPr>
              <a:t>Household Filter Type A</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5313" y="1512475"/>
            <a:ext cx="2181224" cy="29071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815" y="4419600"/>
            <a:ext cx="2650186" cy="203004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4419600"/>
            <a:ext cx="2588769" cy="203004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0400" y="1524000"/>
            <a:ext cx="2645003" cy="19812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 y="4850554"/>
            <a:ext cx="2381250" cy="159908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2815" y="1371600"/>
            <a:ext cx="2650185" cy="2650185"/>
          </a:xfrm>
          <a:prstGeom prst="rect">
            <a:avLst/>
          </a:prstGeom>
        </p:spPr>
      </p:pic>
    </p:spTree>
    <p:extLst>
      <p:ext uri="{BB962C8B-B14F-4D97-AF65-F5344CB8AC3E}">
        <p14:creationId xmlns:p14="http://schemas.microsoft.com/office/powerpoint/2010/main" val="793533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vert="horz" lIns="91440" tIns="45720" rIns="91440" bIns="45720" rtlCol="0" anchor="ctr">
            <a:noAutofit/>
          </a:bodyPr>
          <a:lstStyle/>
          <a:p>
            <a:pPr>
              <a:spcBef>
                <a:spcPct val="20000"/>
              </a:spcBef>
              <a:buFont typeface="Arial" pitchFamily="34" charset="0"/>
            </a:pPr>
            <a:r>
              <a:rPr lang="en-US" dirty="0">
                <a:solidFill>
                  <a:srgbClr val="0070C0"/>
                </a:solidFill>
                <a:effectLst>
                  <a:innerShdw blurRad="63500" dist="50800" dir="16200000">
                    <a:prstClr val="black">
                      <a:alpha val="16000"/>
                    </a:prstClr>
                  </a:innerShdw>
                </a:effectLst>
                <a:latin typeface="ChunkFive Roman" pitchFamily="50" charset="0"/>
                <a:ea typeface="+mn-ea"/>
                <a:cs typeface="+mn-cs"/>
              </a:rPr>
              <a:t>Household Filter Types B &amp; C</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38800" y="1480911"/>
            <a:ext cx="2543175" cy="2543175"/>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524000"/>
            <a:ext cx="2514600" cy="2514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171" y="4267200"/>
            <a:ext cx="2347686" cy="234768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200" y="4176486"/>
            <a:ext cx="2438400" cy="2438400"/>
          </a:xfrm>
          <a:prstGeom prst="rect">
            <a:avLst/>
          </a:prstGeom>
        </p:spPr>
      </p:pic>
      <p:sp>
        <p:nvSpPr>
          <p:cNvPr id="9" name="TextBox 8"/>
          <p:cNvSpPr txBox="1"/>
          <p:nvPr/>
        </p:nvSpPr>
        <p:spPr>
          <a:xfrm>
            <a:off x="3886200" y="2293257"/>
            <a:ext cx="1295400" cy="523220"/>
          </a:xfrm>
          <a:prstGeom prst="rect">
            <a:avLst/>
          </a:prstGeom>
          <a:noFill/>
        </p:spPr>
        <p:txBody>
          <a:bodyPr wrap="square" rtlCol="0">
            <a:spAutoFit/>
          </a:bodyPr>
          <a:lstStyle/>
          <a:p>
            <a:r>
              <a:rPr lang="en-US" sz="2800" b="1" dirty="0" smtClean="0"/>
              <a:t>Type </a:t>
            </a:r>
            <a:r>
              <a:rPr lang="en-US" sz="2800" b="1" dirty="0"/>
              <a:t>B</a:t>
            </a:r>
          </a:p>
        </p:txBody>
      </p:sp>
      <p:sp>
        <p:nvSpPr>
          <p:cNvPr id="10" name="TextBox 9"/>
          <p:cNvSpPr txBox="1"/>
          <p:nvPr/>
        </p:nvSpPr>
        <p:spPr>
          <a:xfrm>
            <a:off x="3886200" y="5134076"/>
            <a:ext cx="1295400" cy="523220"/>
          </a:xfrm>
          <a:prstGeom prst="rect">
            <a:avLst/>
          </a:prstGeom>
          <a:noFill/>
        </p:spPr>
        <p:txBody>
          <a:bodyPr wrap="square" rtlCol="0">
            <a:spAutoFit/>
          </a:bodyPr>
          <a:lstStyle/>
          <a:p>
            <a:r>
              <a:rPr lang="en-US" sz="2800" b="1" dirty="0" smtClean="0"/>
              <a:t>Type C</a:t>
            </a:r>
            <a:endParaRPr lang="en-US" sz="2800" b="1" dirty="0"/>
          </a:p>
        </p:txBody>
      </p:sp>
    </p:spTree>
    <p:extLst>
      <p:ext uri="{BB962C8B-B14F-4D97-AF65-F5344CB8AC3E}">
        <p14:creationId xmlns:p14="http://schemas.microsoft.com/office/powerpoint/2010/main" val="33412682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vert="horz" lIns="91440" tIns="45720" rIns="91440" bIns="45720" rtlCol="0" anchor="ctr">
            <a:noAutofit/>
          </a:bodyPr>
          <a:lstStyle/>
          <a:p>
            <a:pPr>
              <a:spcBef>
                <a:spcPct val="20000"/>
              </a:spcBef>
              <a:buFont typeface="Arial" pitchFamily="34" charset="0"/>
            </a:pPr>
            <a:r>
              <a:rPr lang="en-US" dirty="0">
                <a:solidFill>
                  <a:srgbClr val="0070C0"/>
                </a:solidFill>
                <a:effectLst>
                  <a:innerShdw blurRad="63500" dist="50800" dir="16200000">
                    <a:prstClr val="black">
                      <a:alpha val="16000"/>
                    </a:prstClr>
                  </a:innerShdw>
                </a:effectLst>
                <a:latin typeface="ChunkFive Roman" pitchFamily="50" charset="0"/>
                <a:ea typeface="+mn-ea"/>
                <a:cs typeface="+mn-cs"/>
              </a:rPr>
              <a:t>International Operations</a:t>
            </a:r>
          </a:p>
        </p:txBody>
      </p:sp>
      <p:sp>
        <p:nvSpPr>
          <p:cNvPr id="3" name="Content Placeholder 2"/>
          <p:cNvSpPr>
            <a:spLocks noGrp="1"/>
          </p:cNvSpPr>
          <p:nvPr>
            <p:ph idx="1"/>
          </p:nvPr>
        </p:nvSpPr>
        <p:spPr/>
        <p:txBody>
          <a:bodyPr/>
          <a:lstStyle/>
          <a:p>
            <a:r>
              <a:rPr lang="en-US" dirty="0" smtClean="0"/>
              <a:t>China: the good the bad and the ugly</a:t>
            </a:r>
          </a:p>
          <a:p>
            <a:pPr marL="0" indent="0">
              <a:buNone/>
            </a:pPr>
            <a:endParaRPr lang="en-US" dirty="0"/>
          </a:p>
        </p:txBody>
      </p:sp>
    </p:spTree>
    <p:extLst>
      <p:ext uri="{BB962C8B-B14F-4D97-AF65-F5344CB8AC3E}">
        <p14:creationId xmlns:p14="http://schemas.microsoft.com/office/powerpoint/2010/main" val="6069730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vert="horz" lIns="91440" tIns="45720" rIns="91440" bIns="45720" rtlCol="0" anchor="ctr">
            <a:noAutofit/>
          </a:bodyPr>
          <a:lstStyle/>
          <a:p>
            <a:pPr>
              <a:spcBef>
                <a:spcPct val="20000"/>
              </a:spcBef>
              <a:buFont typeface="Arial" pitchFamily="34" charset="0"/>
            </a:pPr>
            <a:r>
              <a:rPr lang="en-US" dirty="0">
                <a:solidFill>
                  <a:srgbClr val="0070C0"/>
                </a:solidFill>
                <a:effectLst>
                  <a:innerShdw blurRad="63500" dist="50800" dir="16200000">
                    <a:prstClr val="black">
                      <a:alpha val="16000"/>
                    </a:prstClr>
                  </a:innerShdw>
                </a:effectLst>
                <a:latin typeface="ChunkFive Roman" pitchFamily="50" charset="0"/>
                <a:ea typeface="+mn-ea"/>
                <a:cs typeface="+mn-cs"/>
              </a:rPr>
              <a:t>Operations</a:t>
            </a:r>
          </a:p>
        </p:txBody>
      </p:sp>
      <p:sp>
        <p:nvSpPr>
          <p:cNvPr id="3" name="Content Placeholder 2"/>
          <p:cNvSpPr>
            <a:spLocks noGrp="1"/>
          </p:cNvSpPr>
          <p:nvPr>
            <p:ph idx="1"/>
          </p:nvPr>
        </p:nvSpPr>
        <p:spPr/>
        <p:txBody>
          <a:bodyPr/>
          <a:lstStyle/>
          <a:p>
            <a:r>
              <a:rPr lang="en-US" dirty="0" smtClean="0"/>
              <a:t>High level description</a:t>
            </a:r>
          </a:p>
          <a:p>
            <a:r>
              <a:rPr lang="en-US" dirty="0" smtClean="0"/>
              <a:t>Target market</a:t>
            </a:r>
          </a:p>
          <a:p>
            <a:r>
              <a:rPr lang="en-US" dirty="0" smtClean="0"/>
              <a:t>Distribution – channel</a:t>
            </a:r>
          </a:p>
          <a:p>
            <a:r>
              <a:rPr lang="en-US" dirty="0" smtClean="0"/>
              <a:t>Positioning</a:t>
            </a:r>
          </a:p>
          <a:p>
            <a:r>
              <a:rPr lang="en-US" dirty="0" smtClean="0"/>
              <a:t>Sales strategies</a:t>
            </a:r>
            <a:endParaRPr lang="en-US" dirty="0"/>
          </a:p>
        </p:txBody>
      </p:sp>
    </p:spTree>
    <p:extLst>
      <p:ext uri="{BB962C8B-B14F-4D97-AF65-F5344CB8AC3E}">
        <p14:creationId xmlns:p14="http://schemas.microsoft.com/office/powerpoint/2010/main" val="3001461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vert="horz" lIns="91440" tIns="45720" rIns="91440" bIns="45720" rtlCol="0" anchor="ctr">
            <a:noAutofit/>
          </a:bodyPr>
          <a:lstStyle/>
          <a:p>
            <a:pPr>
              <a:spcBef>
                <a:spcPct val="20000"/>
              </a:spcBef>
              <a:buFont typeface="Arial" pitchFamily="34" charset="0"/>
            </a:pPr>
            <a:r>
              <a:rPr lang="en-US" dirty="0">
                <a:solidFill>
                  <a:srgbClr val="0070C0"/>
                </a:solidFill>
                <a:effectLst>
                  <a:innerShdw blurRad="63500" dist="50800" dir="16200000">
                    <a:prstClr val="black">
                      <a:alpha val="16000"/>
                    </a:prstClr>
                  </a:innerShdw>
                </a:effectLst>
                <a:latin typeface="ChunkFive Roman" pitchFamily="50" charset="0"/>
                <a:ea typeface="+mn-ea"/>
                <a:cs typeface="+mn-cs"/>
              </a:rPr>
              <a:t>Assumptions</a:t>
            </a:r>
          </a:p>
        </p:txBody>
      </p:sp>
      <p:sp>
        <p:nvSpPr>
          <p:cNvPr id="3" name="Content Placeholder 2"/>
          <p:cNvSpPr>
            <a:spLocks noGrp="1"/>
          </p:cNvSpPr>
          <p:nvPr>
            <p:ph idx="1"/>
          </p:nvPr>
        </p:nvSpPr>
        <p:spPr/>
        <p:txBody>
          <a:bodyPr/>
          <a:lstStyle/>
          <a:p>
            <a:r>
              <a:rPr lang="en-US" dirty="0" smtClean="0"/>
              <a:t>Margins</a:t>
            </a:r>
          </a:p>
          <a:p>
            <a:r>
              <a:rPr lang="en-US" dirty="0" smtClean="0"/>
              <a:t>Comps</a:t>
            </a:r>
          </a:p>
          <a:p>
            <a:r>
              <a:rPr lang="en-US" dirty="0" smtClean="0"/>
              <a:t>Break-even</a:t>
            </a:r>
          </a:p>
          <a:p>
            <a:r>
              <a:rPr lang="en-US" dirty="0" smtClean="0"/>
              <a:t>Major expenditures</a:t>
            </a:r>
          </a:p>
          <a:p>
            <a:r>
              <a:rPr lang="en-US" dirty="0" smtClean="0"/>
              <a:t>Working capital</a:t>
            </a:r>
          </a:p>
          <a:p>
            <a:r>
              <a:rPr lang="en-US" dirty="0" smtClean="0"/>
              <a:t>Burn rate</a:t>
            </a:r>
          </a:p>
          <a:p>
            <a:r>
              <a:rPr lang="en-US" dirty="0" smtClean="0"/>
              <a:t>Customer acquisition cost</a:t>
            </a:r>
            <a:endParaRPr lang="en-US" dirty="0"/>
          </a:p>
        </p:txBody>
      </p:sp>
    </p:spTree>
    <p:extLst>
      <p:ext uri="{BB962C8B-B14F-4D97-AF65-F5344CB8AC3E}">
        <p14:creationId xmlns:p14="http://schemas.microsoft.com/office/powerpoint/2010/main" val="39151500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vert="horz" lIns="91440" tIns="45720" rIns="91440" bIns="45720" rtlCol="0" anchor="ctr">
            <a:noAutofit/>
          </a:bodyPr>
          <a:lstStyle/>
          <a:p>
            <a:pPr>
              <a:spcBef>
                <a:spcPct val="20000"/>
              </a:spcBef>
              <a:buFont typeface="Arial" pitchFamily="34" charset="0"/>
            </a:pPr>
            <a:r>
              <a:rPr lang="en-US" dirty="0">
                <a:solidFill>
                  <a:srgbClr val="0070C0"/>
                </a:solidFill>
                <a:effectLst>
                  <a:innerShdw blurRad="63500" dist="50800" dir="16200000">
                    <a:prstClr val="black">
                      <a:alpha val="16000"/>
                    </a:prstClr>
                  </a:innerShdw>
                </a:effectLst>
                <a:latin typeface="ChunkFive Roman" pitchFamily="50" charset="0"/>
                <a:ea typeface="+mn-ea"/>
                <a:cs typeface="+mn-cs"/>
              </a:rPr>
              <a:t>Business Development</a:t>
            </a:r>
          </a:p>
        </p:txBody>
      </p:sp>
      <p:sp>
        <p:nvSpPr>
          <p:cNvPr id="3" name="Content Placeholder 2"/>
          <p:cNvSpPr>
            <a:spLocks noGrp="1"/>
          </p:cNvSpPr>
          <p:nvPr>
            <p:ph idx="1"/>
          </p:nvPr>
        </p:nvSpPr>
        <p:spPr/>
        <p:txBody>
          <a:bodyPr/>
          <a:lstStyle/>
          <a:p>
            <a:r>
              <a:rPr lang="en-US" dirty="0" smtClean="0"/>
              <a:t>Key things that need to happen to scale</a:t>
            </a:r>
          </a:p>
          <a:p>
            <a:pPr lvl="1"/>
            <a:r>
              <a:rPr lang="en-US" dirty="0" smtClean="0"/>
              <a:t>Dryer filter variations</a:t>
            </a:r>
          </a:p>
          <a:p>
            <a:pPr lvl="1"/>
            <a:r>
              <a:rPr lang="en-US" dirty="0" smtClean="0"/>
              <a:t>Assembly of the X-Lint</a:t>
            </a:r>
          </a:p>
          <a:p>
            <a:pPr lvl="1"/>
            <a:r>
              <a:rPr lang="en-US" dirty="0" smtClean="0"/>
              <a:t>Logistics (packing &amp; shipping)</a:t>
            </a:r>
          </a:p>
          <a:p>
            <a:pPr lvl="1"/>
            <a:r>
              <a:rPr lang="en-US" dirty="0" smtClean="0"/>
              <a:t>Funding</a:t>
            </a:r>
            <a:endParaRPr lang="en-US" dirty="0"/>
          </a:p>
        </p:txBody>
      </p:sp>
    </p:spTree>
    <p:extLst>
      <p:ext uri="{BB962C8B-B14F-4D97-AF65-F5344CB8AC3E}">
        <p14:creationId xmlns:p14="http://schemas.microsoft.com/office/powerpoint/2010/main" val="34330057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vert="horz" lIns="91440" tIns="45720" rIns="91440" bIns="45720" rtlCol="0" anchor="ctr">
            <a:noAutofit/>
          </a:bodyPr>
          <a:lstStyle/>
          <a:p>
            <a:pPr>
              <a:spcBef>
                <a:spcPct val="20000"/>
              </a:spcBef>
              <a:buFont typeface="Arial" pitchFamily="34" charset="0"/>
            </a:pPr>
            <a:r>
              <a:rPr lang="en-US" dirty="0">
                <a:solidFill>
                  <a:srgbClr val="0070C0"/>
                </a:solidFill>
                <a:effectLst>
                  <a:innerShdw blurRad="63500" dist="50800" dir="16200000">
                    <a:prstClr val="black">
                      <a:alpha val="16000"/>
                    </a:prstClr>
                  </a:innerShdw>
                </a:effectLst>
                <a:latin typeface="ChunkFive Roman" pitchFamily="50" charset="0"/>
                <a:ea typeface="+mn-ea"/>
                <a:cs typeface="+mn-cs"/>
              </a:rPr>
              <a:t>Operations</a:t>
            </a:r>
          </a:p>
        </p:txBody>
      </p:sp>
      <p:sp>
        <p:nvSpPr>
          <p:cNvPr id="3" name="Content Placeholder 2"/>
          <p:cNvSpPr>
            <a:spLocks noGrp="1"/>
          </p:cNvSpPr>
          <p:nvPr>
            <p:ph idx="1"/>
          </p:nvPr>
        </p:nvSpPr>
        <p:spPr/>
        <p:txBody>
          <a:bodyPr/>
          <a:lstStyle/>
          <a:p>
            <a:r>
              <a:rPr lang="en-US" dirty="0" smtClean="0"/>
              <a:t>How they add value</a:t>
            </a:r>
          </a:p>
          <a:p>
            <a:r>
              <a:rPr lang="en-US" dirty="0" smtClean="0"/>
              <a:t>Describe process</a:t>
            </a:r>
          </a:p>
          <a:p>
            <a:pPr lvl="1"/>
            <a:r>
              <a:rPr lang="en-US" dirty="0" smtClean="0"/>
              <a:t>Manufacture</a:t>
            </a:r>
          </a:p>
          <a:p>
            <a:pPr lvl="1"/>
            <a:r>
              <a:rPr lang="en-US" dirty="0" smtClean="0"/>
              <a:t>Assembly</a:t>
            </a:r>
          </a:p>
          <a:p>
            <a:pPr lvl="1"/>
            <a:r>
              <a:rPr lang="en-US" dirty="0" smtClean="0"/>
              <a:t>Order fulfillment</a:t>
            </a:r>
          </a:p>
          <a:p>
            <a:r>
              <a:rPr lang="en-US" dirty="0" smtClean="0"/>
              <a:t>Major expenditures</a:t>
            </a:r>
          </a:p>
          <a:p>
            <a:pPr lvl="1"/>
            <a:r>
              <a:rPr lang="en-US" dirty="0" smtClean="0"/>
              <a:t>Mold: $5,000</a:t>
            </a:r>
            <a:endParaRPr lang="en-US" dirty="0"/>
          </a:p>
        </p:txBody>
      </p:sp>
    </p:spTree>
    <p:extLst>
      <p:ext uri="{BB962C8B-B14F-4D97-AF65-F5344CB8AC3E}">
        <p14:creationId xmlns:p14="http://schemas.microsoft.com/office/powerpoint/2010/main" val="1683074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vert="horz" lIns="91440" tIns="45720" rIns="91440" bIns="45720" rtlCol="0" anchor="ctr">
            <a:noAutofit/>
          </a:bodyPr>
          <a:lstStyle/>
          <a:p>
            <a:pPr>
              <a:spcBef>
                <a:spcPct val="20000"/>
              </a:spcBef>
              <a:buFont typeface="Arial" pitchFamily="34" charset="0"/>
            </a:pPr>
            <a:r>
              <a:rPr lang="en-US" dirty="0">
                <a:solidFill>
                  <a:srgbClr val="0070C0"/>
                </a:solidFill>
                <a:effectLst>
                  <a:innerShdw blurRad="63500" dist="50800" dir="16200000">
                    <a:prstClr val="black">
                      <a:alpha val="16000"/>
                    </a:prstClr>
                  </a:innerShdw>
                </a:effectLst>
                <a:latin typeface="ChunkFive Roman" pitchFamily="50" charset="0"/>
                <a:ea typeface="+mn-ea"/>
                <a:cs typeface="+mn-cs"/>
              </a:rPr>
              <a:t>B</a:t>
            </a:r>
            <a:r>
              <a:rPr lang="en-US" dirty="0" smtClean="0">
                <a:solidFill>
                  <a:srgbClr val="0070C0"/>
                </a:solidFill>
                <a:effectLst>
                  <a:innerShdw blurRad="63500" dist="50800" dir="16200000">
                    <a:prstClr val="black">
                      <a:alpha val="16000"/>
                    </a:prstClr>
                  </a:innerShdw>
                </a:effectLst>
                <a:latin typeface="ChunkFive Roman" pitchFamily="50" charset="0"/>
                <a:ea typeface="+mn-ea"/>
                <a:cs typeface="+mn-cs"/>
              </a:rPr>
              <a:t>enchmarks</a:t>
            </a:r>
            <a:endParaRPr lang="en-US" dirty="0">
              <a:solidFill>
                <a:srgbClr val="0070C0"/>
              </a:solidFill>
              <a:effectLst>
                <a:innerShdw blurRad="63500" dist="50800" dir="16200000">
                  <a:prstClr val="black">
                    <a:alpha val="16000"/>
                  </a:prstClr>
                </a:innerShdw>
              </a:effectLst>
              <a:latin typeface="ChunkFive Roman" pitchFamily="50" charset="0"/>
              <a:ea typeface="+mn-ea"/>
              <a:cs typeface="+mn-cs"/>
            </a:endParaRPr>
          </a:p>
        </p:txBody>
      </p:sp>
      <p:sp>
        <p:nvSpPr>
          <p:cNvPr id="3" name="Content Placeholder 2"/>
          <p:cNvSpPr>
            <a:spLocks noGrp="1"/>
          </p:cNvSpPr>
          <p:nvPr>
            <p:ph idx="1"/>
          </p:nvPr>
        </p:nvSpPr>
        <p:spPr/>
        <p:txBody>
          <a:bodyPr/>
          <a:lstStyle/>
          <a:p>
            <a:r>
              <a:rPr lang="en-US" dirty="0" smtClean="0"/>
              <a:t>Timeline</a:t>
            </a:r>
          </a:p>
          <a:p>
            <a:r>
              <a:rPr lang="en-US" dirty="0" smtClean="0"/>
              <a:t>3-5 events critical to success of venture</a:t>
            </a:r>
            <a:endParaRPr lang="en-US" dirty="0"/>
          </a:p>
        </p:txBody>
      </p:sp>
    </p:spTree>
    <p:extLst>
      <p:ext uri="{BB962C8B-B14F-4D97-AF65-F5344CB8AC3E}">
        <p14:creationId xmlns:p14="http://schemas.microsoft.com/office/powerpoint/2010/main" val="856111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52400"/>
            <a:ext cx="9144000" cy="914400"/>
          </a:xfrm>
          <a:prstGeom prst="rect">
            <a:avLst/>
          </a:prstGeom>
        </p:spPr>
        <p:txBody>
          <a:bodyPr vert="horz" lIns="91440" tIns="45720" rIns="91440" bIns="45720" rtlCol="0" anchor="ctr">
            <a:noAutofit/>
          </a:bodyPr>
          <a:lstStyle>
            <a:lvl1pPr algn="ctr">
              <a:spcBef>
                <a:spcPct val="20000"/>
              </a:spcBef>
              <a:buFont typeface="Arial" pitchFamily="34" charset="0"/>
              <a:buNone/>
              <a:defRPr sz="4400">
                <a:solidFill>
                  <a:srgbClr val="0070C0"/>
                </a:solidFill>
                <a:effectLst>
                  <a:innerShdw blurRad="63500" dist="50800" dir="16200000">
                    <a:prstClr val="black">
                      <a:alpha val="16000"/>
                    </a:prstClr>
                  </a:innerShdw>
                </a:effectLst>
                <a:latin typeface="ChunkFive Roman" pitchFamily="50" charset="0"/>
              </a:defRPr>
            </a:lvl1pPr>
          </a:lstStyle>
          <a:p>
            <a:r>
              <a:rPr lang="en-US" dirty="0"/>
              <a:t>Financial Ratios</a:t>
            </a:r>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714" y="1109727"/>
            <a:ext cx="7206343" cy="559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508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an.umces.edu/imagelibrary/albums/userpics/10002/normal_ian-symbol-usa-states.png"/>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6200" y="504750"/>
            <a:ext cx="8981925" cy="5591250"/>
          </a:xfrm>
          <a:prstGeom prst="rect">
            <a:avLst/>
          </a:prstGeom>
          <a:noFill/>
          <a:extLst>
            <a:ext uri="{909E8E84-426E-40DD-AFC4-6F175D3DCCD1}">
              <a14:hiddenFill xmlns:a14="http://schemas.microsoft.com/office/drawing/2010/main">
                <a:solidFill>
                  <a:srgbClr val="FFFFFF"/>
                </a:solidFill>
              </a14:hiddenFill>
            </a:ext>
          </a:extLst>
        </p:spPr>
      </p:pic>
      <p:pic>
        <p:nvPicPr>
          <p:cNvPr id="34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37724" y="3260930"/>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43" name="Picture 34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56935" y="3512266"/>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4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76536" y="2027342"/>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4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6136" y="3782428"/>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4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38136" y="2524687"/>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4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76536" y="1671973"/>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4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434079" y="3071409"/>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49"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99713" y="1767664"/>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1334" y="1389152"/>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51"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8936" y="2568734"/>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5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04936" y="3782428"/>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53"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09055" y="2405853"/>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70632" y="2524687"/>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5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151420" y="2081874"/>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5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281168" y="5303942"/>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5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59473" y="4663277"/>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5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121207" y="4770542"/>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59"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99712" y="3429138"/>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6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9546" y="458310"/>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61"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16730" y="3050626"/>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6924" y="2027341"/>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63"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1334" y="3240147"/>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6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722487" y="4590965"/>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02704" y="4661239"/>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6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253967" y="3556312"/>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6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25461" y="1249535"/>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6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73178" y="2571217"/>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69"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952200" y="3473184"/>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7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34755" y="2006558"/>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71"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31352" y="3639441"/>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7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15927" y="2485607"/>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73"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897518" y="1811711"/>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7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92929" y="4271769"/>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7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37724" y="4313335"/>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7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56936" y="3512266"/>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7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56624" y="3895740"/>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22808" y="2952211"/>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37412" y="3247072"/>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8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6136" y="2672114"/>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81"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7359" y="2081874"/>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8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618513" y="2868560"/>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83"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09336" y="2838897"/>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8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40975" y="4523106"/>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8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728547" y="4934838"/>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8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03275" y="4315815"/>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8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43132" y="4144594"/>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8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62690" y="4212453"/>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89"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23920" y="3595920"/>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9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23812" y="3226292"/>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91"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97114" y="2947245"/>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9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777902" y="2573699"/>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93"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38136" y="2050484"/>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9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40262" y="1433199"/>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9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494934" y="3810132"/>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9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54506" y="3941737"/>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9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85782" y="3217408"/>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9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356632" y="2658258"/>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399"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184109" y="3325756"/>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0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58758" y="2385069"/>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01"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494933" y="1070005"/>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47121" y="3602845"/>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03"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829358" y="2576182"/>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0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377969" y="2081874"/>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0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0206" y="1628046"/>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0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398752" y="1458415"/>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0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04936" y="4313334"/>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0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777902" y="3960569"/>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09"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12997" y="3621141"/>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58690" y="3185239"/>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11"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79398" y="3025405"/>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1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21606" y="2838896"/>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13"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40768" y="783273"/>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73182" y="877134"/>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1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681415" y="4597885"/>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1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36711" y="4727520"/>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1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82784" y="4392030"/>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61289" y="4232690"/>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19"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79397" y="4407833"/>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2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22532" y="4186161"/>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21"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84064" y="3669100"/>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2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66970" y="4017953"/>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23"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004521" y="3664666"/>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2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16918" y="2314386"/>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2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260276" y="2583108"/>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121763" y="2050483"/>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2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02394" y="1468362"/>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2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2552" y="1728584"/>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29"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97382" y="1628045"/>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54350" y="2831962"/>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31"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85309" y="2136753"/>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3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68224" y="2084357"/>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33"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577504" y="2319350"/>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3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30224" y="1562327"/>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3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78274" y="1690025"/>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3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48569" y="2268382"/>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3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047759" y="5468725"/>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3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53492" y="1354506"/>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39"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10261" y="914950"/>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4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2022188"/>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41"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09336" y="3664666"/>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4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19277" y="537824"/>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43"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60737" y="4089698"/>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4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37724" y="1133452"/>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4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1334" y="805304"/>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4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08919" y="5273200"/>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4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255639" y="1634965"/>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4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70398" y="2111537"/>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49"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47478" y="2882394"/>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16630" y="884861"/>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51"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906249" y="1468362"/>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45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58689" y="1562327"/>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56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49495" y="1117738"/>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5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13915" y="978120"/>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56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41698" y="1574498"/>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56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92773" y="994337"/>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56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047759" y="994337"/>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569"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69775" y="945175"/>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57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658959" y="745042"/>
            <a:ext cx="638423" cy="649926"/>
          </a:xfrm>
          <a:prstGeom prst="rect">
            <a:avLst/>
          </a:prstGeom>
          <a:noFill/>
          <a:extLst>
            <a:ext uri="{909E8E84-426E-40DD-AFC4-6F175D3DCCD1}">
              <a14:hiddenFill xmlns:a14="http://schemas.microsoft.com/office/drawing/2010/main">
                <a:solidFill>
                  <a:srgbClr val="FFFFFF"/>
                </a:solidFill>
              </a14:hiddenFill>
            </a:ext>
          </a:extLst>
        </p:spPr>
      </p:pic>
      <p:pic>
        <p:nvPicPr>
          <p:cNvPr id="571"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42334" y="4858652"/>
            <a:ext cx="638423" cy="64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9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
                                          </p:stCondLst>
                                        </p:cTn>
                                        <p:tgtEl>
                                          <p:spTgt spid="342"/>
                                        </p:tgtEl>
                                        <p:attrNameLst>
                                          <p:attrName>style.visibility</p:attrName>
                                        </p:attrNameLst>
                                      </p:cBhvr>
                                      <p:to>
                                        <p:strVal val="visible"/>
                                      </p:to>
                                    </p:set>
                                  </p:childTnLst>
                                </p:cTn>
                              </p:par>
                            </p:childTnLst>
                          </p:cTn>
                        </p:par>
                        <p:par>
                          <p:cTn id="7" fill="hold">
                            <p:stCondLst>
                              <p:cond delay="50"/>
                            </p:stCondLst>
                            <p:childTnLst>
                              <p:par>
                                <p:cTn id="8" presetID="1" presetClass="entr" presetSubtype="0" fill="hold" nodeType="afterEffect">
                                  <p:stCondLst>
                                    <p:cond delay="0"/>
                                  </p:stCondLst>
                                  <p:childTnLst>
                                    <p:set>
                                      <p:cBhvr>
                                        <p:cTn id="9" dur="1" fill="hold">
                                          <p:stCondLst>
                                            <p:cond delay="49"/>
                                          </p:stCondLst>
                                        </p:cTn>
                                        <p:tgtEl>
                                          <p:spTgt spid="343"/>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nodeType="afterEffect">
                                  <p:stCondLst>
                                    <p:cond delay="0"/>
                                  </p:stCondLst>
                                  <p:childTnLst>
                                    <p:set>
                                      <p:cBhvr>
                                        <p:cTn id="12" dur="1" fill="hold">
                                          <p:stCondLst>
                                            <p:cond delay="49"/>
                                          </p:stCondLst>
                                        </p:cTn>
                                        <p:tgtEl>
                                          <p:spTgt spid="344"/>
                                        </p:tgtEl>
                                        <p:attrNameLst>
                                          <p:attrName>style.visibility</p:attrName>
                                        </p:attrNameLst>
                                      </p:cBhvr>
                                      <p:to>
                                        <p:strVal val="visible"/>
                                      </p:to>
                                    </p:set>
                                  </p:childTnLst>
                                </p:cTn>
                              </p:par>
                            </p:childTnLst>
                          </p:cTn>
                        </p:par>
                        <p:par>
                          <p:cTn id="13" fill="hold">
                            <p:stCondLst>
                              <p:cond delay="150"/>
                            </p:stCondLst>
                            <p:childTnLst>
                              <p:par>
                                <p:cTn id="14" presetID="1" presetClass="entr" presetSubtype="0" fill="hold" nodeType="afterEffect">
                                  <p:stCondLst>
                                    <p:cond delay="0"/>
                                  </p:stCondLst>
                                  <p:childTnLst>
                                    <p:set>
                                      <p:cBhvr>
                                        <p:cTn id="15" dur="1" fill="hold">
                                          <p:stCondLst>
                                            <p:cond delay="49"/>
                                          </p:stCondLst>
                                        </p:cTn>
                                        <p:tgtEl>
                                          <p:spTgt spid="345"/>
                                        </p:tgtEl>
                                        <p:attrNameLst>
                                          <p:attrName>style.visibility</p:attrName>
                                        </p:attrNameLst>
                                      </p:cBhvr>
                                      <p:to>
                                        <p:strVal val="visible"/>
                                      </p:to>
                                    </p:set>
                                  </p:childTnLst>
                                </p:cTn>
                              </p:par>
                            </p:childTnLst>
                          </p:cTn>
                        </p:par>
                        <p:par>
                          <p:cTn id="16" fill="hold">
                            <p:stCondLst>
                              <p:cond delay="200"/>
                            </p:stCondLst>
                            <p:childTnLst>
                              <p:par>
                                <p:cTn id="17" presetID="1" presetClass="entr" presetSubtype="0" fill="hold" nodeType="afterEffect">
                                  <p:stCondLst>
                                    <p:cond delay="0"/>
                                  </p:stCondLst>
                                  <p:childTnLst>
                                    <p:set>
                                      <p:cBhvr>
                                        <p:cTn id="18" dur="1" fill="hold">
                                          <p:stCondLst>
                                            <p:cond delay="49"/>
                                          </p:stCondLst>
                                        </p:cTn>
                                        <p:tgtEl>
                                          <p:spTgt spid="346"/>
                                        </p:tgtEl>
                                        <p:attrNameLst>
                                          <p:attrName>style.visibility</p:attrName>
                                        </p:attrNameLst>
                                      </p:cBhvr>
                                      <p:to>
                                        <p:strVal val="visible"/>
                                      </p:to>
                                    </p:set>
                                  </p:childTnLst>
                                </p:cTn>
                              </p:par>
                            </p:childTnLst>
                          </p:cTn>
                        </p:par>
                        <p:par>
                          <p:cTn id="19" fill="hold">
                            <p:stCondLst>
                              <p:cond delay="250"/>
                            </p:stCondLst>
                            <p:childTnLst>
                              <p:par>
                                <p:cTn id="20" presetID="1" presetClass="entr" presetSubtype="0" fill="hold" nodeType="afterEffect">
                                  <p:stCondLst>
                                    <p:cond delay="0"/>
                                  </p:stCondLst>
                                  <p:childTnLst>
                                    <p:set>
                                      <p:cBhvr>
                                        <p:cTn id="21" dur="1" fill="hold">
                                          <p:stCondLst>
                                            <p:cond delay="49"/>
                                          </p:stCondLst>
                                        </p:cTn>
                                        <p:tgtEl>
                                          <p:spTgt spid="347"/>
                                        </p:tgtEl>
                                        <p:attrNameLst>
                                          <p:attrName>style.visibility</p:attrName>
                                        </p:attrNameLst>
                                      </p:cBhvr>
                                      <p:to>
                                        <p:strVal val="visible"/>
                                      </p:to>
                                    </p:set>
                                  </p:childTnLst>
                                </p:cTn>
                              </p:par>
                            </p:childTnLst>
                          </p:cTn>
                        </p:par>
                        <p:par>
                          <p:cTn id="22" fill="hold">
                            <p:stCondLst>
                              <p:cond delay="300"/>
                            </p:stCondLst>
                            <p:childTnLst>
                              <p:par>
                                <p:cTn id="23" presetID="1" presetClass="entr" presetSubtype="0" fill="hold" nodeType="afterEffect">
                                  <p:stCondLst>
                                    <p:cond delay="0"/>
                                  </p:stCondLst>
                                  <p:childTnLst>
                                    <p:set>
                                      <p:cBhvr>
                                        <p:cTn id="24" dur="1" fill="hold">
                                          <p:stCondLst>
                                            <p:cond delay="49"/>
                                          </p:stCondLst>
                                        </p:cTn>
                                        <p:tgtEl>
                                          <p:spTgt spid="348"/>
                                        </p:tgtEl>
                                        <p:attrNameLst>
                                          <p:attrName>style.visibility</p:attrName>
                                        </p:attrNameLst>
                                      </p:cBhvr>
                                      <p:to>
                                        <p:strVal val="visible"/>
                                      </p:to>
                                    </p:set>
                                  </p:childTnLst>
                                </p:cTn>
                              </p:par>
                            </p:childTnLst>
                          </p:cTn>
                        </p:par>
                        <p:par>
                          <p:cTn id="25" fill="hold">
                            <p:stCondLst>
                              <p:cond delay="350"/>
                            </p:stCondLst>
                            <p:childTnLst>
                              <p:par>
                                <p:cTn id="26" presetID="1" presetClass="entr" presetSubtype="0" fill="hold" nodeType="afterEffect">
                                  <p:stCondLst>
                                    <p:cond delay="0"/>
                                  </p:stCondLst>
                                  <p:childTnLst>
                                    <p:set>
                                      <p:cBhvr>
                                        <p:cTn id="27" dur="1" fill="hold">
                                          <p:stCondLst>
                                            <p:cond delay="49"/>
                                          </p:stCondLst>
                                        </p:cTn>
                                        <p:tgtEl>
                                          <p:spTgt spid="349"/>
                                        </p:tgtEl>
                                        <p:attrNameLst>
                                          <p:attrName>style.visibility</p:attrName>
                                        </p:attrNameLst>
                                      </p:cBhvr>
                                      <p:to>
                                        <p:strVal val="visible"/>
                                      </p:to>
                                    </p:set>
                                  </p:childTnLst>
                                </p:cTn>
                              </p:par>
                            </p:childTnLst>
                          </p:cTn>
                        </p:par>
                        <p:par>
                          <p:cTn id="28" fill="hold">
                            <p:stCondLst>
                              <p:cond delay="400"/>
                            </p:stCondLst>
                            <p:childTnLst>
                              <p:par>
                                <p:cTn id="29" presetID="1" presetClass="entr" presetSubtype="0" fill="hold" nodeType="afterEffect">
                                  <p:stCondLst>
                                    <p:cond delay="0"/>
                                  </p:stCondLst>
                                  <p:childTnLst>
                                    <p:set>
                                      <p:cBhvr>
                                        <p:cTn id="30" dur="1" fill="hold">
                                          <p:stCondLst>
                                            <p:cond delay="49"/>
                                          </p:stCondLst>
                                        </p:cTn>
                                        <p:tgtEl>
                                          <p:spTgt spid="350"/>
                                        </p:tgtEl>
                                        <p:attrNameLst>
                                          <p:attrName>style.visibility</p:attrName>
                                        </p:attrNameLst>
                                      </p:cBhvr>
                                      <p:to>
                                        <p:strVal val="visible"/>
                                      </p:to>
                                    </p:set>
                                  </p:childTnLst>
                                </p:cTn>
                              </p:par>
                            </p:childTnLst>
                          </p:cTn>
                        </p:par>
                        <p:par>
                          <p:cTn id="31" fill="hold">
                            <p:stCondLst>
                              <p:cond delay="450"/>
                            </p:stCondLst>
                            <p:childTnLst>
                              <p:par>
                                <p:cTn id="32" presetID="1" presetClass="entr" presetSubtype="0" fill="hold" nodeType="afterEffect">
                                  <p:stCondLst>
                                    <p:cond delay="0"/>
                                  </p:stCondLst>
                                  <p:childTnLst>
                                    <p:set>
                                      <p:cBhvr>
                                        <p:cTn id="33" dur="1" fill="hold">
                                          <p:stCondLst>
                                            <p:cond delay="49"/>
                                          </p:stCondLst>
                                        </p:cTn>
                                        <p:tgtEl>
                                          <p:spTgt spid="351"/>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49"/>
                                          </p:stCondLst>
                                        </p:cTn>
                                        <p:tgtEl>
                                          <p:spTgt spid="352"/>
                                        </p:tgtEl>
                                        <p:attrNameLst>
                                          <p:attrName>style.visibility</p:attrName>
                                        </p:attrNameLst>
                                      </p:cBhvr>
                                      <p:to>
                                        <p:strVal val="visible"/>
                                      </p:to>
                                    </p:set>
                                  </p:childTnLst>
                                </p:cTn>
                              </p:par>
                            </p:childTnLst>
                          </p:cTn>
                        </p:par>
                        <p:par>
                          <p:cTn id="37" fill="hold">
                            <p:stCondLst>
                              <p:cond delay="550"/>
                            </p:stCondLst>
                            <p:childTnLst>
                              <p:par>
                                <p:cTn id="38" presetID="1" presetClass="entr" presetSubtype="0" fill="hold" nodeType="afterEffect">
                                  <p:stCondLst>
                                    <p:cond delay="0"/>
                                  </p:stCondLst>
                                  <p:childTnLst>
                                    <p:set>
                                      <p:cBhvr>
                                        <p:cTn id="39" dur="1" fill="hold">
                                          <p:stCondLst>
                                            <p:cond delay="49"/>
                                          </p:stCondLst>
                                        </p:cTn>
                                        <p:tgtEl>
                                          <p:spTgt spid="353"/>
                                        </p:tgtEl>
                                        <p:attrNameLst>
                                          <p:attrName>style.visibility</p:attrName>
                                        </p:attrNameLst>
                                      </p:cBhvr>
                                      <p:to>
                                        <p:strVal val="visible"/>
                                      </p:to>
                                    </p:set>
                                  </p:childTnLst>
                                </p:cTn>
                              </p:par>
                            </p:childTnLst>
                          </p:cTn>
                        </p:par>
                        <p:par>
                          <p:cTn id="40" fill="hold">
                            <p:stCondLst>
                              <p:cond delay="600"/>
                            </p:stCondLst>
                            <p:childTnLst>
                              <p:par>
                                <p:cTn id="41" presetID="1" presetClass="entr" presetSubtype="0" fill="hold" nodeType="afterEffect">
                                  <p:stCondLst>
                                    <p:cond delay="0"/>
                                  </p:stCondLst>
                                  <p:childTnLst>
                                    <p:set>
                                      <p:cBhvr>
                                        <p:cTn id="42" dur="1" fill="hold">
                                          <p:stCondLst>
                                            <p:cond delay="49"/>
                                          </p:stCondLst>
                                        </p:cTn>
                                        <p:tgtEl>
                                          <p:spTgt spid="354"/>
                                        </p:tgtEl>
                                        <p:attrNameLst>
                                          <p:attrName>style.visibility</p:attrName>
                                        </p:attrNameLst>
                                      </p:cBhvr>
                                      <p:to>
                                        <p:strVal val="visible"/>
                                      </p:to>
                                    </p:set>
                                  </p:childTnLst>
                                </p:cTn>
                              </p:par>
                            </p:childTnLst>
                          </p:cTn>
                        </p:par>
                        <p:par>
                          <p:cTn id="43" fill="hold">
                            <p:stCondLst>
                              <p:cond delay="650"/>
                            </p:stCondLst>
                            <p:childTnLst>
                              <p:par>
                                <p:cTn id="44" presetID="1" presetClass="entr" presetSubtype="0" fill="hold" nodeType="afterEffect">
                                  <p:stCondLst>
                                    <p:cond delay="0"/>
                                  </p:stCondLst>
                                  <p:childTnLst>
                                    <p:set>
                                      <p:cBhvr>
                                        <p:cTn id="45" dur="1" fill="hold">
                                          <p:stCondLst>
                                            <p:cond delay="49"/>
                                          </p:stCondLst>
                                        </p:cTn>
                                        <p:tgtEl>
                                          <p:spTgt spid="355"/>
                                        </p:tgtEl>
                                        <p:attrNameLst>
                                          <p:attrName>style.visibility</p:attrName>
                                        </p:attrNameLst>
                                      </p:cBhvr>
                                      <p:to>
                                        <p:strVal val="visible"/>
                                      </p:to>
                                    </p:set>
                                  </p:childTnLst>
                                </p:cTn>
                              </p:par>
                            </p:childTnLst>
                          </p:cTn>
                        </p:par>
                        <p:par>
                          <p:cTn id="46" fill="hold">
                            <p:stCondLst>
                              <p:cond delay="700"/>
                            </p:stCondLst>
                            <p:childTnLst>
                              <p:par>
                                <p:cTn id="47" presetID="1" presetClass="entr" presetSubtype="0" fill="hold" nodeType="afterEffect">
                                  <p:stCondLst>
                                    <p:cond delay="0"/>
                                  </p:stCondLst>
                                  <p:childTnLst>
                                    <p:set>
                                      <p:cBhvr>
                                        <p:cTn id="48" dur="1" fill="hold">
                                          <p:stCondLst>
                                            <p:cond delay="49"/>
                                          </p:stCondLst>
                                        </p:cTn>
                                        <p:tgtEl>
                                          <p:spTgt spid="356"/>
                                        </p:tgtEl>
                                        <p:attrNameLst>
                                          <p:attrName>style.visibility</p:attrName>
                                        </p:attrNameLst>
                                      </p:cBhvr>
                                      <p:to>
                                        <p:strVal val="visible"/>
                                      </p:to>
                                    </p:set>
                                  </p:childTnLst>
                                </p:cTn>
                              </p:par>
                            </p:childTnLst>
                          </p:cTn>
                        </p:par>
                        <p:par>
                          <p:cTn id="49" fill="hold">
                            <p:stCondLst>
                              <p:cond delay="750"/>
                            </p:stCondLst>
                            <p:childTnLst>
                              <p:par>
                                <p:cTn id="50" presetID="1" presetClass="entr" presetSubtype="0" fill="hold" nodeType="afterEffect">
                                  <p:stCondLst>
                                    <p:cond delay="0"/>
                                  </p:stCondLst>
                                  <p:childTnLst>
                                    <p:set>
                                      <p:cBhvr>
                                        <p:cTn id="51" dur="1" fill="hold">
                                          <p:stCondLst>
                                            <p:cond delay="49"/>
                                          </p:stCondLst>
                                        </p:cTn>
                                        <p:tgtEl>
                                          <p:spTgt spid="357"/>
                                        </p:tgtEl>
                                        <p:attrNameLst>
                                          <p:attrName>style.visibility</p:attrName>
                                        </p:attrNameLst>
                                      </p:cBhvr>
                                      <p:to>
                                        <p:strVal val="visible"/>
                                      </p:to>
                                    </p:set>
                                  </p:childTnLst>
                                </p:cTn>
                              </p:par>
                            </p:childTnLst>
                          </p:cTn>
                        </p:par>
                        <p:par>
                          <p:cTn id="52" fill="hold">
                            <p:stCondLst>
                              <p:cond delay="800"/>
                            </p:stCondLst>
                            <p:childTnLst>
                              <p:par>
                                <p:cTn id="53" presetID="1" presetClass="entr" presetSubtype="0" fill="hold" nodeType="afterEffect">
                                  <p:stCondLst>
                                    <p:cond delay="0"/>
                                  </p:stCondLst>
                                  <p:childTnLst>
                                    <p:set>
                                      <p:cBhvr>
                                        <p:cTn id="54" dur="1" fill="hold">
                                          <p:stCondLst>
                                            <p:cond delay="49"/>
                                          </p:stCondLst>
                                        </p:cTn>
                                        <p:tgtEl>
                                          <p:spTgt spid="358"/>
                                        </p:tgtEl>
                                        <p:attrNameLst>
                                          <p:attrName>style.visibility</p:attrName>
                                        </p:attrNameLst>
                                      </p:cBhvr>
                                      <p:to>
                                        <p:strVal val="visible"/>
                                      </p:to>
                                    </p:set>
                                  </p:childTnLst>
                                </p:cTn>
                              </p:par>
                            </p:childTnLst>
                          </p:cTn>
                        </p:par>
                        <p:par>
                          <p:cTn id="55" fill="hold">
                            <p:stCondLst>
                              <p:cond delay="850"/>
                            </p:stCondLst>
                            <p:childTnLst>
                              <p:par>
                                <p:cTn id="56" presetID="1" presetClass="entr" presetSubtype="0" fill="hold" nodeType="afterEffect">
                                  <p:stCondLst>
                                    <p:cond delay="0"/>
                                  </p:stCondLst>
                                  <p:childTnLst>
                                    <p:set>
                                      <p:cBhvr>
                                        <p:cTn id="57" dur="1" fill="hold">
                                          <p:stCondLst>
                                            <p:cond delay="49"/>
                                          </p:stCondLst>
                                        </p:cTn>
                                        <p:tgtEl>
                                          <p:spTgt spid="359"/>
                                        </p:tgtEl>
                                        <p:attrNameLst>
                                          <p:attrName>style.visibility</p:attrName>
                                        </p:attrNameLst>
                                      </p:cBhvr>
                                      <p:to>
                                        <p:strVal val="visible"/>
                                      </p:to>
                                    </p:set>
                                  </p:childTnLst>
                                </p:cTn>
                              </p:par>
                            </p:childTnLst>
                          </p:cTn>
                        </p:par>
                        <p:par>
                          <p:cTn id="58" fill="hold">
                            <p:stCondLst>
                              <p:cond delay="900"/>
                            </p:stCondLst>
                            <p:childTnLst>
                              <p:par>
                                <p:cTn id="59" presetID="1" presetClass="entr" presetSubtype="0" fill="hold" nodeType="afterEffect">
                                  <p:stCondLst>
                                    <p:cond delay="0"/>
                                  </p:stCondLst>
                                  <p:childTnLst>
                                    <p:set>
                                      <p:cBhvr>
                                        <p:cTn id="60" dur="1" fill="hold">
                                          <p:stCondLst>
                                            <p:cond delay="49"/>
                                          </p:stCondLst>
                                        </p:cTn>
                                        <p:tgtEl>
                                          <p:spTgt spid="360"/>
                                        </p:tgtEl>
                                        <p:attrNameLst>
                                          <p:attrName>style.visibility</p:attrName>
                                        </p:attrNameLst>
                                      </p:cBhvr>
                                      <p:to>
                                        <p:strVal val="visible"/>
                                      </p:to>
                                    </p:set>
                                  </p:childTnLst>
                                </p:cTn>
                              </p:par>
                            </p:childTnLst>
                          </p:cTn>
                        </p:par>
                        <p:par>
                          <p:cTn id="61" fill="hold">
                            <p:stCondLst>
                              <p:cond delay="950"/>
                            </p:stCondLst>
                            <p:childTnLst>
                              <p:par>
                                <p:cTn id="62" presetID="1" presetClass="entr" presetSubtype="0" fill="hold" nodeType="afterEffect">
                                  <p:stCondLst>
                                    <p:cond delay="0"/>
                                  </p:stCondLst>
                                  <p:childTnLst>
                                    <p:set>
                                      <p:cBhvr>
                                        <p:cTn id="63" dur="1" fill="hold">
                                          <p:stCondLst>
                                            <p:cond delay="49"/>
                                          </p:stCondLst>
                                        </p:cTn>
                                        <p:tgtEl>
                                          <p:spTgt spid="361"/>
                                        </p:tgtEl>
                                        <p:attrNameLst>
                                          <p:attrName>style.visibility</p:attrName>
                                        </p:attrNameLst>
                                      </p:cBhvr>
                                      <p:to>
                                        <p:strVal val="visible"/>
                                      </p:to>
                                    </p:set>
                                  </p:childTnLst>
                                </p:cTn>
                              </p:par>
                            </p:childTnLst>
                          </p:cTn>
                        </p:par>
                        <p:par>
                          <p:cTn id="64" fill="hold">
                            <p:stCondLst>
                              <p:cond delay="1000"/>
                            </p:stCondLst>
                            <p:childTnLst>
                              <p:par>
                                <p:cTn id="65" presetID="1" presetClass="entr" presetSubtype="0" fill="hold" nodeType="afterEffect">
                                  <p:stCondLst>
                                    <p:cond delay="0"/>
                                  </p:stCondLst>
                                  <p:childTnLst>
                                    <p:set>
                                      <p:cBhvr>
                                        <p:cTn id="66" dur="1" fill="hold">
                                          <p:stCondLst>
                                            <p:cond delay="49"/>
                                          </p:stCondLst>
                                        </p:cTn>
                                        <p:tgtEl>
                                          <p:spTgt spid="362"/>
                                        </p:tgtEl>
                                        <p:attrNameLst>
                                          <p:attrName>style.visibility</p:attrName>
                                        </p:attrNameLst>
                                      </p:cBhvr>
                                      <p:to>
                                        <p:strVal val="visible"/>
                                      </p:to>
                                    </p:set>
                                  </p:childTnLst>
                                </p:cTn>
                              </p:par>
                            </p:childTnLst>
                          </p:cTn>
                        </p:par>
                        <p:par>
                          <p:cTn id="67" fill="hold">
                            <p:stCondLst>
                              <p:cond delay="1050"/>
                            </p:stCondLst>
                            <p:childTnLst>
                              <p:par>
                                <p:cTn id="68" presetID="1" presetClass="entr" presetSubtype="0" fill="hold" nodeType="afterEffect">
                                  <p:stCondLst>
                                    <p:cond delay="0"/>
                                  </p:stCondLst>
                                  <p:childTnLst>
                                    <p:set>
                                      <p:cBhvr>
                                        <p:cTn id="69" dur="1" fill="hold">
                                          <p:stCondLst>
                                            <p:cond delay="49"/>
                                          </p:stCondLst>
                                        </p:cTn>
                                        <p:tgtEl>
                                          <p:spTgt spid="363"/>
                                        </p:tgtEl>
                                        <p:attrNameLst>
                                          <p:attrName>style.visibility</p:attrName>
                                        </p:attrNameLst>
                                      </p:cBhvr>
                                      <p:to>
                                        <p:strVal val="visible"/>
                                      </p:to>
                                    </p:set>
                                  </p:childTnLst>
                                </p:cTn>
                              </p:par>
                            </p:childTnLst>
                          </p:cTn>
                        </p:par>
                        <p:par>
                          <p:cTn id="70" fill="hold">
                            <p:stCondLst>
                              <p:cond delay="1100"/>
                            </p:stCondLst>
                            <p:childTnLst>
                              <p:par>
                                <p:cTn id="71" presetID="1" presetClass="entr" presetSubtype="0" fill="hold" nodeType="afterEffect">
                                  <p:stCondLst>
                                    <p:cond delay="0"/>
                                  </p:stCondLst>
                                  <p:childTnLst>
                                    <p:set>
                                      <p:cBhvr>
                                        <p:cTn id="72" dur="1" fill="hold">
                                          <p:stCondLst>
                                            <p:cond delay="49"/>
                                          </p:stCondLst>
                                        </p:cTn>
                                        <p:tgtEl>
                                          <p:spTgt spid="364"/>
                                        </p:tgtEl>
                                        <p:attrNameLst>
                                          <p:attrName>style.visibility</p:attrName>
                                        </p:attrNameLst>
                                      </p:cBhvr>
                                      <p:to>
                                        <p:strVal val="visible"/>
                                      </p:to>
                                    </p:set>
                                  </p:childTnLst>
                                </p:cTn>
                              </p:par>
                            </p:childTnLst>
                          </p:cTn>
                        </p:par>
                        <p:par>
                          <p:cTn id="73" fill="hold">
                            <p:stCondLst>
                              <p:cond delay="1150"/>
                            </p:stCondLst>
                            <p:childTnLst>
                              <p:par>
                                <p:cTn id="74" presetID="1" presetClass="entr" presetSubtype="0" fill="hold" nodeType="afterEffect">
                                  <p:stCondLst>
                                    <p:cond delay="0"/>
                                  </p:stCondLst>
                                  <p:childTnLst>
                                    <p:set>
                                      <p:cBhvr>
                                        <p:cTn id="75" dur="1" fill="hold">
                                          <p:stCondLst>
                                            <p:cond delay="49"/>
                                          </p:stCondLst>
                                        </p:cTn>
                                        <p:tgtEl>
                                          <p:spTgt spid="365"/>
                                        </p:tgtEl>
                                        <p:attrNameLst>
                                          <p:attrName>style.visibility</p:attrName>
                                        </p:attrNameLst>
                                      </p:cBhvr>
                                      <p:to>
                                        <p:strVal val="visible"/>
                                      </p:to>
                                    </p:set>
                                  </p:childTnLst>
                                </p:cTn>
                              </p:par>
                            </p:childTnLst>
                          </p:cTn>
                        </p:par>
                        <p:par>
                          <p:cTn id="76" fill="hold">
                            <p:stCondLst>
                              <p:cond delay="1200"/>
                            </p:stCondLst>
                            <p:childTnLst>
                              <p:par>
                                <p:cTn id="77" presetID="1" presetClass="entr" presetSubtype="0" fill="hold" nodeType="afterEffect">
                                  <p:stCondLst>
                                    <p:cond delay="0"/>
                                  </p:stCondLst>
                                  <p:childTnLst>
                                    <p:set>
                                      <p:cBhvr>
                                        <p:cTn id="78" dur="1" fill="hold">
                                          <p:stCondLst>
                                            <p:cond delay="49"/>
                                          </p:stCondLst>
                                        </p:cTn>
                                        <p:tgtEl>
                                          <p:spTgt spid="366"/>
                                        </p:tgtEl>
                                        <p:attrNameLst>
                                          <p:attrName>style.visibility</p:attrName>
                                        </p:attrNameLst>
                                      </p:cBhvr>
                                      <p:to>
                                        <p:strVal val="visible"/>
                                      </p:to>
                                    </p:set>
                                  </p:childTnLst>
                                </p:cTn>
                              </p:par>
                            </p:childTnLst>
                          </p:cTn>
                        </p:par>
                        <p:par>
                          <p:cTn id="79" fill="hold">
                            <p:stCondLst>
                              <p:cond delay="1250"/>
                            </p:stCondLst>
                            <p:childTnLst>
                              <p:par>
                                <p:cTn id="80" presetID="1" presetClass="entr" presetSubtype="0" fill="hold" nodeType="afterEffect">
                                  <p:stCondLst>
                                    <p:cond delay="0"/>
                                  </p:stCondLst>
                                  <p:childTnLst>
                                    <p:set>
                                      <p:cBhvr>
                                        <p:cTn id="81" dur="1" fill="hold">
                                          <p:stCondLst>
                                            <p:cond delay="49"/>
                                          </p:stCondLst>
                                        </p:cTn>
                                        <p:tgtEl>
                                          <p:spTgt spid="367"/>
                                        </p:tgtEl>
                                        <p:attrNameLst>
                                          <p:attrName>style.visibility</p:attrName>
                                        </p:attrNameLst>
                                      </p:cBhvr>
                                      <p:to>
                                        <p:strVal val="visible"/>
                                      </p:to>
                                    </p:set>
                                  </p:childTnLst>
                                </p:cTn>
                              </p:par>
                            </p:childTnLst>
                          </p:cTn>
                        </p:par>
                        <p:par>
                          <p:cTn id="82" fill="hold">
                            <p:stCondLst>
                              <p:cond delay="1300"/>
                            </p:stCondLst>
                            <p:childTnLst>
                              <p:par>
                                <p:cTn id="83" presetID="1" presetClass="entr" presetSubtype="0" fill="hold" nodeType="afterEffect">
                                  <p:stCondLst>
                                    <p:cond delay="0"/>
                                  </p:stCondLst>
                                  <p:childTnLst>
                                    <p:set>
                                      <p:cBhvr>
                                        <p:cTn id="84" dur="1" fill="hold">
                                          <p:stCondLst>
                                            <p:cond delay="49"/>
                                          </p:stCondLst>
                                        </p:cTn>
                                        <p:tgtEl>
                                          <p:spTgt spid="368"/>
                                        </p:tgtEl>
                                        <p:attrNameLst>
                                          <p:attrName>style.visibility</p:attrName>
                                        </p:attrNameLst>
                                      </p:cBhvr>
                                      <p:to>
                                        <p:strVal val="visible"/>
                                      </p:to>
                                    </p:set>
                                  </p:childTnLst>
                                </p:cTn>
                              </p:par>
                            </p:childTnLst>
                          </p:cTn>
                        </p:par>
                        <p:par>
                          <p:cTn id="85" fill="hold">
                            <p:stCondLst>
                              <p:cond delay="1350"/>
                            </p:stCondLst>
                            <p:childTnLst>
                              <p:par>
                                <p:cTn id="86" presetID="1" presetClass="entr" presetSubtype="0" fill="hold" nodeType="afterEffect">
                                  <p:stCondLst>
                                    <p:cond delay="0"/>
                                  </p:stCondLst>
                                  <p:childTnLst>
                                    <p:set>
                                      <p:cBhvr>
                                        <p:cTn id="87" dur="1" fill="hold">
                                          <p:stCondLst>
                                            <p:cond delay="49"/>
                                          </p:stCondLst>
                                        </p:cTn>
                                        <p:tgtEl>
                                          <p:spTgt spid="369"/>
                                        </p:tgtEl>
                                        <p:attrNameLst>
                                          <p:attrName>style.visibility</p:attrName>
                                        </p:attrNameLst>
                                      </p:cBhvr>
                                      <p:to>
                                        <p:strVal val="visible"/>
                                      </p:to>
                                    </p:set>
                                  </p:childTnLst>
                                </p:cTn>
                              </p:par>
                            </p:childTnLst>
                          </p:cTn>
                        </p:par>
                        <p:par>
                          <p:cTn id="88" fill="hold">
                            <p:stCondLst>
                              <p:cond delay="1400"/>
                            </p:stCondLst>
                            <p:childTnLst>
                              <p:par>
                                <p:cTn id="89" presetID="1" presetClass="entr" presetSubtype="0" fill="hold" nodeType="afterEffect">
                                  <p:stCondLst>
                                    <p:cond delay="0"/>
                                  </p:stCondLst>
                                  <p:childTnLst>
                                    <p:set>
                                      <p:cBhvr>
                                        <p:cTn id="90" dur="1" fill="hold">
                                          <p:stCondLst>
                                            <p:cond delay="49"/>
                                          </p:stCondLst>
                                        </p:cTn>
                                        <p:tgtEl>
                                          <p:spTgt spid="370"/>
                                        </p:tgtEl>
                                        <p:attrNameLst>
                                          <p:attrName>style.visibility</p:attrName>
                                        </p:attrNameLst>
                                      </p:cBhvr>
                                      <p:to>
                                        <p:strVal val="visible"/>
                                      </p:to>
                                    </p:set>
                                  </p:childTnLst>
                                </p:cTn>
                              </p:par>
                            </p:childTnLst>
                          </p:cTn>
                        </p:par>
                        <p:par>
                          <p:cTn id="91" fill="hold">
                            <p:stCondLst>
                              <p:cond delay="1450"/>
                            </p:stCondLst>
                            <p:childTnLst>
                              <p:par>
                                <p:cTn id="92" presetID="1" presetClass="entr" presetSubtype="0" fill="hold" nodeType="afterEffect">
                                  <p:stCondLst>
                                    <p:cond delay="0"/>
                                  </p:stCondLst>
                                  <p:childTnLst>
                                    <p:set>
                                      <p:cBhvr>
                                        <p:cTn id="93" dur="1" fill="hold">
                                          <p:stCondLst>
                                            <p:cond delay="49"/>
                                          </p:stCondLst>
                                        </p:cTn>
                                        <p:tgtEl>
                                          <p:spTgt spid="371"/>
                                        </p:tgtEl>
                                        <p:attrNameLst>
                                          <p:attrName>style.visibility</p:attrName>
                                        </p:attrNameLst>
                                      </p:cBhvr>
                                      <p:to>
                                        <p:strVal val="visible"/>
                                      </p:to>
                                    </p:set>
                                  </p:childTnLst>
                                </p:cTn>
                              </p:par>
                            </p:childTnLst>
                          </p:cTn>
                        </p:par>
                        <p:par>
                          <p:cTn id="94" fill="hold">
                            <p:stCondLst>
                              <p:cond delay="1500"/>
                            </p:stCondLst>
                            <p:childTnLst>
                              <p:par>
                                <p:cTn id="95" presetID="1" presetClass="entr" presetSubtype="0" fill="hold" nodeType="afterEffect">
                                  <p:stCondLst>
                                    <p:cond delay="0"/>
                                  </p:stCondLst>
                                  <p:childTnLst>
                                    <p:set>
                                      <p:cBhvr>
                                        <p:cTn id="96" dur="1" fill="hold">
                                          <p:stCondLst>
                                            <p:cond delay="49"/>
                                          </p:stCondLst>
                                        </p:cTn>
                                        <p:tgtEl>
                                          <p:spTgt spid="372"/>
                                        </p:tgtEl>
                                        <p:attrNameLst>
                                          <p:attrName>style.visibility</p:attrName>
                                        </p:attrNameLst>
                                      </p:cBhvr>
                                      <p:to>
                                        <p:strVal val="visible"/>
                                      </p:to>
                                    </p:set>
                                  </p:childTnLst>
                                </p:cTn>
                              </p:par>
                            </p:childTnLst>
                          </p:cTn>
                        </p:par>
                        <p:par>
                          <p:cTn id="97" fill="hold">
                            <p:stCondLst>
                              <p:cond delay="1550"/>
                            </p:stCondLst>
                            <p:childTnLst>
                              <p:par>
                                <p:cTn id="98" presetID="1" presetClass="entr" presetSubtype="0" fill="hold" nodeType="afterEffect">
                                  <p:stCondLst>
                                    <p:cond delay="0"/>
                                  </p:stCondLst>
                                  <p:childTnLst>
                                    <p:set>
                                      <p:cBhvr>
                                        <p:cTn id="99" dur="1" fill="hold">
                                          <p:stCondLst>
                                            <p:cond delay="49"/>
                                          </p:stCondLst>
                                        </p:cTn>
                                        <p:tgtEl>
                                          <p:spTgt spid="373"/>
                                        </p:tgtEl>
                                        <p:attrNameLst>
                                          <p:attrName>style.visibility</p:attrName>
                                        </p:attrNameLst>
                                      </p:cBhvr>
                                      <p:to>
                                        <p:strVal val="visible"/>
                                      </p:to>
                                    </p:set>
                                  </p:childTnLst>
                                </p:cTn>
                              </p:par>
                            </p:childTnLst>
                          </p:cTn>
                        </p:par>
                        <p:par>
                          <p:cTn id="100" fill="hold">
                            <p:stCondLst>
                              <p:cond delay="1600"/>
                            </p:stCondLst>
                            <p:childTnLst>
                              <p:par>
                                <p:cTn id="101" presetID="1" presetClass="entr" presetSubtype="0" fill="hold" nodeType="afterEffect">
                                  <p:stCondLst>
                                    <p:cond delay="0"/>
                                  </p:stCondLst>
                                  <p:childTnLst>
                                    <p:set>
                                      <p:cBhvr>
                                        <p:cTn id="102" dur="1" fill="hold">
                                          <p:stCondLst>
                                            <p:cond delay="49"/>
                                          </p:stCondLst>
                                        </p:cTn>
                                        <p:tgtEl>
                                          <p:spTgt spid="374"/>
                                        </p:tgtEl>
                                        <p:attrNameLst>
                                          <p:attrName>style.visibility</p:attrName>
                                        </p:attrNameLst>
                                      </p:cBhvr>
                                      <p:to>
                                        <p:strVal val="visible"/>
                                      </p:to>
                                    </p:set>
                                  </p:childTnLst>
                                </p:cTn>
                              </p:par>
                            </p:childTnLst>
                          </p:cTn>
                        </p:par>
                        <p:par>
                          <p:cTn id="103" fill="hold">
                            <p:stCondLst>
                              <p:cond delay="1650"/>
                            </p:stCondLst>
                            <p:childTnLst>
                              <p:par>
                                <p:cTn id="104" presetID="1" presetClass="entr" presetSubtype="0" fill="hold" nodeType="afterEffect">
                                  <p:stCondLst>
                                    <p:cond delay="0"/>
                                  </p:stCondLst>
                                  <p:childTnLst>
                                    <p:set>
                                      <p:cBhvr>
                                        <p:cTn id="105" dur="1" fill="hold">
                                          <p:stCondLst>
                                            <p:cond delay="49"/>
                                          </p:stCondLst>
                                        </p:cTn>
                                        <p:tgtEl>
                                          <p:spTgt spid="375"/>
                                        </p:tgtEl>
                                        <p:attrNameLst>
                                          <p:attrName>style.visibility</p:attrName>
                                        </p:attrNameLst>
                                      </p:cBhvr>
                                      <p:to>
                                        <p:strVal val="visible"/>
                                      </p:to>
                                    </p:set>
                                  </p:childTnLst>
                                </p:cTn>
                              </p:par>
                            </p:childTnLst>
                          </p:cTn>
                        </p:par>
                        <p:par>
                          <p:cTn id="106" fill="hold">
                            <p:stCondLst>
                              <p:cond delay="1700"/>
                            </p:stCondLst>
                            <p:childTnLst>
                              <p:par>
                                <p:cTn id="107" presetID="1" presetClass="entr" presetSubtype="0" fill="hold" nodeType="afterEffect">
                                  <p:stCondLst>
                                    <p:cond delay="0"/>
                                  </p:stCondLst>
                                  <p:childTnLst>
                                    <p:set>
                                      <p:cBhvr>
                                        <p:cTn id="108" dur="1" fill="hold">
                                          <p:stCondLst>
                                            <p:cond delay="49"/>
                                          </p:stCondLst>
                                        </p:cTn>
                                        <p:tgtEl>
                                          <p:spTgt spid="376"/>
                                        </p:tgtEl>
                                        <p:attrNameLst>
                                          <p:attrName>style.visibility</p:attrName>
                                        </p:attrNameLst>
                                      </p:cBhvr>
                                      <p:to>
                                        <p:strVal val="visible"/>
                                      </p:to>
                                    </p:set>
                                  </p:childTnLst>
                                </p:cTn>
                              </p:par>
                            </p:childTnLst>
                          </p:cTn>
                        </p:par>
                        <p:par>
                          <p:cTn id="109" fill="hold">
                            <p:stCondLst>
                              <p:cond delay="1750"/>
                            </p:stCondLst>
                            <p:childTnLst>
                              <p:par>
                                <p:cTn id="110" presetID="1" presetClass="entr" presetSubtype="0" fill="hold" nodeType="afterEffect">
                                  <p:stCondLst>
                                    <p:cond delay="0"/>
                                  </p:stCondLst>
                                  <p:childTnLst>
                                    <p:set>
                                      <p:cBhvr>
                                        <p:cTn id="111" dur="1" fill="hold">
                                          <p:stCondLst>
                                            <p:cond delay="49"/>
                                          </p:stCondLst>
                                        </p:cTn>
                                        <p:tgtEl>
                                          <p:spTgt spid="377"/>
                                        </p:tgtEl>
                                        <p:attrNameLst>
                                          <p:attrName>style.visibility</p:attrName>
                                        </p:attrNameLst>
                                      </p:cBhvr>
                                      <p:to>
                                        <p:strVal val="visible"/>
                                      </p:to>
                                    </p:set>
                                  </p:childTnLst>
                                </p:cTn>
                              </p:par>
                            </p:childTnLst>
                          </p:cTn>
                        </p:par>
                        <p:par>
                          <p:cTn id="112" fill="hold">
                            <p:stCondLst>
                              <p:cond delay="1800"/>
                            </p:stCondLst>
                            <p:childTnLst>
                              <p:par>
                                <p:cTn id="113" presetID="1" presetClass="entr" presetSubtype="0" fill="hold" nodeType="afterEffect">
                                  <p:stCondLst>
                                    <p:cond delay="0"/>
                                  </p:stCondLst>
                                  <p:childTnLst>
                                    <p:set>
                                      <p:cBhvr>
                                        <p:cTn id="114" dur="1" fill="hold">
                                          <p:stCondLst>
                                            <p:cond delay="49"/>
                                          </p:stCondLst>
                                        </p:cTn>
                                        <p:tgtEl>
                                          <p:spTgt spid="378"/>
                                        </p:tgtEl>
                                        <p:attrNameLst>
                                          <p:attrName>style.visibility</p:attrName>
                                        </p:attrNameLst>
                                      </p:cBhvr>
                                      <p:to>
                                        <p:strVal val="visible"/>
                                      </p:to>
                                    </p:set>
                                  </p:childTnLst>
                                </p:cTn>
                              </p:par>
                            </p:childTnLst>
                          </p:cTn>
                        </p:par>
                        <p:par>
                          <p:cTn id="115" fill="hold">
                            <p:stCondLst>
                              <p:cond delay="1850"/>
                            </p:stCondLst>
                            <p:childTnLst>
                              <p:par>
                                <p:cTn id="116" presetID="1" presetClass="entr" presetSubtype="0" fill="hold" nodeType="afterEffect">
                                  <p:stCondLst>
                                    <p:cond delay="0"/>
                                  </p:stCondLst>
                                  <p:childTnLst>
                                    <p:set>
                                      <p:cBhvr>
                                        <p:cTn id="117" dur="1" fill="hold">
                                          <p:stCondLst>
                                            <p:cond delay="49"/>
                                          </p:stCondLst>
                                        </p:cTn>
                                        <p:tgtEl>
                                          <p:spTgt spid="379"/>
                                        </p:tgtEl>
                                        <p:attrNameLst>
                                          <p:attrName>style.visibility</p:attrName>
                                        </p:attrNameLst>
                                      </p:cBhvr>
                                      <p:to>
                                        <p:strVal val="visible"/>
                                      </p:to>
                                    </p:set>
                                  </p:childTnLst>
                                </p:cTn>
                              </p:par>
                            </p:childTnLst>
                          </p:cTn>
                        </p:par>
                        <p:par>
                          <p:cTn id="118" fill="hold">
                            <p:stCondLst>
                              <p:cond delay="1900"/>
                            </p:stCondLst>
                            <p:childTnLst>
                              <p:par>
                                <p:cTn id="119" presetID="1" presetClass="entr" presetSubtype="0" fill="hold" nodeType="afterEffect">
                                  <p:stCondLst>
                                    <p:cond delay="0"/>
                                  </p:stCondLst>
                                  <p:childTnLst>
                                    <p:set>
                                      <p:cBhvr>
                                        <p:cTn id="120" dur="1" fill="hold">
                                          <p:stCondLst>
                                            <p:cond delay="49"/>
                                          </p:stCondLst>
                                        </p:cTn>
                                        <p:tgtEl>
                                          <p:spTgt spid="380"/>
                                        </p:tgtEl>
                                        <p:attrNameLst>
                                          <p:attrName>style.visibility</p:attrName>
                                        </p:attrNameLst>
                                      </p:cBhvr>
                                      <p:to>
                                        <p:strVal val="visible"/>
                                      </p:to>
                                    </p:set>
                                  </p:childTnLst>
                                </p:cTn>
                              </p:par>
                            </p:childTnLst>
                          </p:cTn>
                        </p:par>
                        <p:par>
                          <p:cTn id="121" fill="hold">
                            <p:stCondLst>
                              <p:cond delay="1950"/>
                            </p:stCondLst>
                            <p:childTnLst>
                              <p:par>
                                <p:cTn id="122" presetID="1" presetClass="entr" presetSubtype="0" fill="hold" nodeType="afterEffect">
                                  <p:stCondLst>
                                    <p:cond delay="0"/>
                                  </p:stCondLst>
                                  <p:childTnLst>
                                    <p:set>
                                      <p:cBhvr>
                                        <p:cTn id="123" dur="1" fill="hold">
                                          <p:stCondLst>
                                            <p:cond delay="49"/>
                                          </p:stCondLst>
                                        </p:cTn>
                                        <p:tgtEl>
                                          <p:spTgt spid="381"/>
                                        </p:tgtEl>
                                        <p:attrNameLst>
                                          <p:attrName>style.visibility</p:attrName>
                                        </p:attrNameLst>
                                      </p:cBhvr>
                                      <p:to>
                                        <p:strVal val="visible"/>
                                      </p:to>
                                    </p:set>
                                  </p:childTnLst>
                                </p:cTn>
                              </p:par>
                            </p:childTnLst>
                          </p:cTn>
                        </p:par>
                        <p:par>
                          <p:cTn id="124" fill="hold">
                            <p:stCondLst>
                              <p:cond delay="2000"/>
                            </p:stCondLst>
                            <p:childTnLst>
                              <p:par>
                                <p:cTn id="125" presetID="1" presetClass="entr" presetSubtype="0" fill="hold" nodeType="afterEffect">
                                  <p:stCondLst>
                                    <p:cond delay="0"/>
                                  </p:stCondLst>
                                  <p:childTnLst>
                                    <p:set>
                                      <p:cBhvr>
                                        <p:cTn id="126" dur="1" fill="hold">
                                          <p:stCondLst>
                                            <p:cond delay="49"/>
                                          </p:stCondLst>
                                        </p:cTn>
                                        <p:tgtEl>
                                          <p:spTgt spid="382"/>
                                        </p:tgtEl>
                                        <p:attrNameLst>
                                          <p:attrName>style.visibility</p:attrName>
                                        </p:attrNameLst>
                                      </p:cBhvr>
                                      <p:to>
                                        <p:strVal val="visible"/>
                                      </p:to>
                                    </p:set>
                                  </p:childTnLst>
                                </p:cTn>
                              </p:par>
                            </p:childTnLst>
                          </p:cTn>
                        </p:par>
                        <p:par>
                          <p:cTn id="127" fill="hold">
                            <p:stCondLst>
                              <p:cond delay="2050"/>
                            </p:stCondLst>
                            <p:childTnLst>
                              <p:par>
                                <p:cTn id="128" presetID="1" presetClass="entr" presetSubtype="0" fill="hold" nodeType="afterEffect">
                                  <p:stCondLst>
                                    <p:cond delay="0"/>
                                  </p:stCondLst>
                                  <p:childTnLst>
                                    <p:set>
                                      <p:cBhvr>
                                        <p:cTn id="129" dur="1" fill="hold">
                                          <p:stCondLst>
                                            <p:cond delay="49"/>
                                          </p:stCondLst>
                                        </p:cTn>
                                        <p:tgtEl>
                                          <p:spTgt spid="383"/>
                                        </p:tgtEl>
                                        <p:attrNameLst>
                                          <p:attrName>style.visibility</p:attrName>
                                        </p:attrNameLst>
                                      </p:cBhvr>
                                      <p:to>
                                        <p:strVal val="visible"/>
                                      </p:to>
                                    </p:set>
                                  </p:childTnLst>
                                </p:cTn>
                              </p:par>
                            </p:childTnLst>
                          </p:cTn>
                        </p:par>
                        <p:par>
                          <p:cTn id="130" fill="hold">
                            <p:stCondLst>
                              <p:cond delay="2100"/>
                            </p:stCondLst>
                            <p:childTnLst>
                              <p:par>
                                <p:cTn id="131" presetID="1" presetClass="entr" presetSubtype="0" fill="hold" nodeType="afterEffect">
                                  <p:stCondLst>
                                    <p:cond delay="0"/>
                                  </p:stCondLst>
                                  <p:childTnLst>
                                    <p:set>
                                      <p:cBhvr>
                                        <p:cTn id="132" dur="1" fill="hold">
                                          <p:stCondLst>
                                            <p:cond delay="49"/>
                                          </p:stCondLst>
                                        </p:cTn>
                                        <p:tgtEl>
                                          <p:spTgt spid="384"/>
                                        </p:tgtEl>
                                        <p:attrNameLst>
                                          <p:attrName>style.visibility</p:attrName>
                                        </p:attrNameLst>
                                      </p:cBhvr>
                                      <p:to>
                                        <p:strVal val="visible"/>
                                      </p:to>
                                    </p:set>
                                  </p:childTnLst>
                                </p:cTn>
                              </p:par>
                            </p:childTnLst>
                          </p:cTn>
                        </p:par>
                        <p:par>
                          <p:cTn id="133" fill="hold">
                            <p:stCondLst>
                              <p:cond delay="2150"/>
                            </p:stCondLst>
                            <p:childTnLst>
                              <p:par>
                                <p:cTn id="134" presetID="1" presetClass="entr" presetSubtype="0" fill="hold" nodeType="afterEffect">
                                  <p:stCondLst>
                                    <p:cond delay="0"/>
                                  </p:stCondLst>
                                  <p:childTnLst>
                                    <p:set>
                                      <p:cBhvr>
                                        <p:cTn id="135" dur="1" fill="hold">
                                          <p:stCondLst>
                                            <p:cond delay="49"/>
                                          </p:stCondLst>
                                        </p:cTn>
                                        <p:tgtEl>
                                          <p:spTgt spid="385"/>
                                        </p:tgtEl>
                                        <p:attrNameLst>
                                          <p:attrName>style.visibility</p:attrName>
                                        </p:attrNameLst>
                                      </p:cBhvr>
                                      <p:to>
                                        <p:strVal val="visible"/>
                                      </p:to>
                                    </p:set>
                                  </p:childTnLst>
                                </p:cTn>
                              </p:par>
                            </p:childTnLst>
                          </p:cTn>
                        </p:par>
                        <p:par>
                          <p:cTn id="136" fill="hold">
                            <p:stCondLst>
                              <p:cond delay="2200"/>
                            </p:stCondLst>
                            <p:childTnLst>
                              <p:par>
                                <p:cTn id="137" presetID="1" presetClass="entr" presetSubtype="0" fill="hold" nodeType="afterEffect">
                                  <p:stCondLst>
                                    <p:cond delay="0"/>
                                  </p:stCondLst>
                                  <p:childTnLst>
                                    <p:set>
                                      <p:cBhvr>
                                        <p:cTn id="138" dur="1" fill="hold">
                                          <p:stCondLst>
                                            <p:cond delay="49"/>
                                          </p:stCondLst>
                                        </p:cTn>
                                        <p:tgtEl>
                                          <p:spTgt spid="386"/>
                                        </p:tgtEl>
                                        <p:attrNameLst>
                                          <p:attrName>style.visibility</p:attrName>
                                        </p:attrNameLst>
                                      </p:cBhvr>
                                      <p:to>
                                        <p:strVal val="visible"/>
                                      </p:to>
                                    </p:set>
                                  </p:childTnLst>
                                </p:cTn>
                              </p:par>
                            </p:childTnLst>
                          </p:cTn>
                        </p:par>
                        <p:par>
                          <p:cTn id="139" fill="hold">
                            <p:stCondLst>
                              <p:cond delay="2250"/>
                            </p:stCondLst>
                            <p:childTnLst>
                              <p:par>
                                <p:cTn id="140" presetID="1" presetClass="entr" presetSubtype="0" fill="hold" nodeType="afterEffect">
                                  <p:stCondLst>
                                    <p:cond delay="0"/>
                                  </p:stCondLst>
                                  <p:childTnLst>
                                    <p:set>
                                      <p:cBhvr>
                                        <p:cTn id="141" dur="1" fill="hold">
                                          <p:stCondLst>
                                            <p:cond delay="49"/>
                                          </p:stCondLst>
                                        </p:cTn>
                                        <p:tgtEl>
                                          <p:spTgt spid="387"/>
                                        </p:tgtEl>
                                        <p:attrNameLst>
                                          <p:attrName>style.visibility</p:attrName>
                                        </p:attrNameLst>
                                      </p:cBhvr>
                                      <p:to>
                                        <p:strVal val="visible"/>
                                      </p:to>
                                    </p:set>
                                  </p:childTnLst>
                                </p:cTn>
                              </p:par>
                            </p:childTnLst>
                          </p:cTn>
                        </p:par>
                        <p:par>
                          <p:cTn id="142" fill="hold">
                            <p:stCondLst>
                              <p:cond delay="2300"/>
                            </p:stCondLst>
                            <p:childTnLst>
                              <p:par>
                                <p:cTn id="143" presetID="1" presetClass="entr" presetSubtype="0" fill="hold" nodeType="afterEffect">
                                  <p:stCondLst>
                                    <p:cond delay="0"/>
                                  </p:stCondLst>
                                  <p:childTnLst>
                                    <p:set>
                                      <p:cBhvr>
                                        <p:cTn id="144" dur="1" fill="hold">
                                          <p:stCondLst>
                                            <p:cond delay="49"/>
                                          </p:stCondLst>
                                        </p:cTn>
                                        <p:tgtEl>
                                          <p:spTgt spid="388"/>
                                        </p:tgtEl>
                                        <p:attrNameLst>
                                          <p:attrName>style.visibility</p:attrName>
                                        </p:attrNameLst>
                                      </p:cBhvr>
                                      <p:to>
                                        <p:strVal val="visible"/>
                                      </p:to>
                                    </p:set>
                                  </p:childTnLst>
                                </p:cTn>
                              </p:par>
                            </p:childTnLst>
                          </p:cTn>
                        </p:par>
                        <p:par>
                          <p:cTn id="145" fill="hold">
                            <p:stCondLst>
                              <p:cond delay="2350"/>
                            </p:stCondLst>
                            <p:childTnLst>
                              <p:par>
                                <p:cTn id="146" presetID="1" presetClass="entr" presetSubtype="0" fill="hold" nodeType="afterEffect">
                                  <p:stCondLst>
                                    <p:cond delay="0"/>
                                  </p:stCondLst>
                                  <p:childTnLst>
                                    <p:set>
                                      <p:cBhvr>
                                        <p:cTn id="147" dur="1" fill="hold">
                                          <p:stCondLst>
                                            <p:cond delay="49"/>
                                          </p:stCondLst>
                                        </p:cTn>
                                        <p:tgtEl>
                                          <p:spTgt spid="389"/>
                                        </p:tgtEl>
                                        <p:attrNameLst>
                                          <p:attrName>style.visibility</p:attrName>
                                        </p:attrNameLst>
                                      </p:cBhvr>
                                      <p:to>
                                        <p:strVal val="visible"/>
                                      </p:to>
                                    </p:set>
                                  </p:childTnLst>
                                </p:cTn>
                              </p:par>
                            </p:childTnLst>
                          </p:cTn>
                        </p:par>
                        <p:par>
                          <p:cTn id="148" fill="hold">
                            <p:stCondLst>
                              <p:cond delay="2400"/>
                            </p:stCondLst>
                            <p:childTnLst>
                              <p:par>
                                <p:cTn id="149" presetID="1" presetClass="entr" presetSubtype="0" fill="hold" nodeType="afterEffect">
                                  <p:stCondLst>
                                    <p:cond delay="0"/>
                                  </p:stCondLst>
                                  <p:childTnLst>
                                    <p:set>
                                      <p:cBhvr>
                                        <p:cTn id="150" dur="1" fill="hold">
                                          <p:stCondLst>
                                            <p:cond delay="49"/>
                                          </p:stCondLst>
                                        </p:cTn>
                                        <p:tgtEl>
                                          <p:spTgt spid="390"/>
                                        </p:tgtEl>
                                        <p:attrNameLst>
                                          <p:attrName>style.visibility</p:attrName>
                                        </p:attrNameLst>
                                      </p:cBhvr>
                                      <p:to>
                                        <p:strVal val="visible"/>
                                      </p:to>
                                    </p:set>
                                  </p:childTnLst>
                                </p:cTn>
                              </p:par>
                            </p:childTnLst>
                          </p:cTn>
                        </p:par>
                        <p:par>
                          <p:cTn id="151" fill="hold">
                            <p:stCondLst>
                              <p:cond delay="2450"/>
                            </p:stCondLst>
                            <p:childTnLst>
                              <p:par>
                                <p:cTn id="152" presetID="1" presetClass="entr" presetSubtype="0" fill="hold" nodeType="afterEffect">
                                  <p:stCondLst>
                                    <p:cond delay="0"/>
                                  </p:stCondLst>
                                  <p:childTnLst>
                                    <p:set>
                                      <p:cBhvr>
                                        <p:cTn id="153" dur="1" fill="hold">
                                          <p:stCondLst>
                                            <p:cond delay="49"/>
                                          </p:stCondLst>
                                        </p:cTn>
                                        <p:tgtEl>
                                          <p:spTgt spid="391"/>
                                        </p:tgtEl>
                                        <p:attrNameLst>
                                          <p:attrName>style.visibility</p:attrName>
                                        </p:attrNameLst>
                                      </p:cBhvr>
                                      <p:to>
                                        <p:strVal val="visible"/>
                                      </p:to>
                                    </p:set>
                                  </p:childTnLst>
                                </p:cTn>
                              </p:par>
                            </p:childTnLst>
                          </p:cTn>
                        </p:par>
                        <p:par>
                          <p:cTn id="154" fill="hold">
                            <p:stCondLst>
                              <p:cond delay="2500"/>
                            </p:stCondLst>
                            <p:childTnLst>
                              <p:par>
                                <p:cTn id="155" presetID="1" presetClass="entr" presetSubtype="0" fill="hold" nodeType="afterEffect">
                                  <p:stCondLst>
                                    <p:cond delay="0"/>
                                  </p:stCondLst>
                                  <p:childTnLst>
                                    <p:set>
                                      <p:cBhvr>
                                        <p:cTn id="156" dur="1" fill="hold">
                                          <p:stCondLst>
                                            <p:cond delay="49"/>
                                          </p:stCondLst>
                                        </p:cTn>
                                        <p:tgtEl>
                                          <p:spTgt spid="392"/>
                                        </p:tgtEl>
                                        <p:attrNameLst>
                                          <p:attrName>style.visibility</p:attrName>
                                        </p:attrNameLst>
                                      </p:cBhvr>
                                      <p:to>
                                        <p:strVal val="visible"/>
                                      </p:to>
                                    </p:set>
                                  </p:childTnLst>
                                </p:cTn>
                              </p:par>
                            </p:childTnLst>
                          </p:cTn>
                        </p:par>
                        <p:par>
                          <p:cTn id="157" fill="hold">
                            <p:stCondLst>
                              <p:cond delay="2550"/>
                            </p:stCondLst>
                            <p:childTnLst>
                              <p:par>
                                <p:cTn id="158" presetID="1" presetClass="entr" presetSubtype="0" fill="hold" nodeType="afterEffect">
                                  <p:stCondLst>
                                    <p:cond delay="0"/>
                                  </p:stCondLst>
                                  <p:childTnLst>
                                    <p:set>
                                      <p:cBhvr>
                                        <p:cTn id="159" dur="1" fill="hold">
                                          <p:stCondLst>
                                            <p:cond delay="49"/>
                                          </p:stCondLst>
                                        </p:cTn>
                                        <p:tgtEl>
                                          <p:spTgt spid="393"/>
                                        </p:tgtEl>
                                        <p:attrNameLst>
                                          <p:attrName>style.visibility</p:attrName>
                                        </p:attrNameLst>
                                      </p:cBhvr>
                                      <p:to>
                                        <p:strVal val="visible"/>
                                      </p:to>
                                    </p:set>
                                  </p:childTnLst>
                                </p:cTn>
                              </p:par>
                            </p:childTnLst>
                          </p:cTn>
                        </p:par>
                        <p:par>
                          <p:cTn id="160" fill="hold">
                            <p:stCondLst>
                              <p:cond delay="2600"/>
                            </p:stCondLst>
                            <p:childTnLst>
                              <p:par>
                                <p:cTn id="161" presetID="1" presetClass="entr" presetSubtype="0" fill="hold" nodeType="afterEffect">
                                  <p:stCondLst>
                                    <p:cond delay="0"/>
                                  </p:stCondLst>
                                  <p:childTnLst>
                                    <p:set>
                                      <p:cBhvr>
                                        <p:cTn id="162" dur="1" fill="hold">
                                          <p:stCondLst>
                                            <p:cond delay="49"/>
                                          </p:stCondLst>
                                        </p:cTn>
                                        <p:tgtEl>
                                          <p:spTgt spid="394"/>
                                        </p:tgtEl>
                                        <p:attrNameLst>
                                          <p:attrName>style.visibility</p:attrName>
                                        </p:attrNameLst>
                                      </p:cBhvr>
                                      <p:to>
                                        <p:strVal val="visible"/>
                                      </p:to>
                                    </p:set>
                                  </p:childTnLst>
                                </p:cTn>
                              </p:par>
                            </p:childTnLst>
                          </p:cTn>
                        </p:par>
                        <p:par>
                          <p:cTn id="163" fill="hold">
                            <p:stCondLst>
                              <p:cond delay="2650"/>
                            </p:stCondLst>
                            <p:childTnLst>
                              <p:par>
                                <p:cTn id="164" presetID="1" presetClass="entr" presetSubtype="0" fill="hold" nodeType="afterEffect">
                                  <p:stCondLst>
                                    <p:cond delay="0"/>
                                  </p:stCondLst>
                                  <p:childTnLst>
                                    <p:set>
                                      <p:cBhvr>
                                        <p:cTn id="165" dur="1" fill="hold">
                                          <p:stCondLst>
                                            <p:cond delay="49"/>
                                          </p:stCondLst>
                                        </p:cTn>
                                        <p:tgtEl>
                                          <p:spTgt spid="395"/>
                                        </p:tgtEl>
                                        <p:attrNameLst>
                                          <p:attrName>style.visibility</p:attrName>
                                        </p:attrNameLst>
                                      </p:cBhvr>
                                      <p:to>
                                        <p:strVal val="visible"/>
                                      </p:to>
                                    </p:set>
                                  </p:childTnLst>
                                </p:cTn>
                              </p:par>
                            </p:childTnLst>
                          </p:cTn>
                        </p:par>
                        <p:par>
                          <p:cTn id="166" fill="hold">
                            <p:stCondLst>
                              <p:cond delay="2700"/>
                            </p:stCondLst>
                            <p:childTnLst>
                              <p:par>
                                <p:cTn id="167" presetID="1" presetClass="entr" presetSubtype="0" fill="hold" nodeType="afterEffect">
                                  <p:stCondLst>
                                    <p:cond delay="0"/>
                                  </p:stCondLst>
                                  <p:childTnLst>
                                    <p:set>
                                      <p:cBhvr>
                                        <p:cTn id="168" dur="1" fill="hold">
                                          <p:stCondLst>
                                            <p:cond delay="49"/>
                                          </p:stCondLst>
                                        </p:cTn>
                                        <p:tgtEl>
                                          <p:spTgt spid="396"/>
                                        </p:tgtEl>
                                        <p:attrNameLst>
                                          <p:attrName>style.visibility</p:attrName>
                                        </p:attrNameLst>
                                      </p:cBhvr>
                                      <p:to>
                                        <p:strVal val="visible"/>
                                      </p:to>
                                    </p:set>
                                  </p:childTnLst>
                                </p:cTn>
                              </p:par>
                            </p:childTnLst>
                          </p:cTn>
                        </p:par>
                        <p:par>
                          <p:cTn id="169" fill="hold">
                            <p:stCondLst>
                              <p:cond delay="2750"/>
                            </p:stCondLst>
                            <p:childTnLst>
                              <p:par>
                                <p:cTn id="170" presetID="1" presetClass="entr" presetSubtype="0" fill="hold" nodeType="afterEffect">
                                  <p:stCondLst>
                                    <p:cond delay="0"/>
                                  </p:stCondLst>
                                  <p:childTnLst>
                                    <p:set>
                                      <p:cBhvr>
                                        <p:cTn id="171" dur="1" fill="hold">
                                          <p:stCondLst>
                                            <p:cond delay="49"/>
                                          </p:stCondLst>
                                        </p:cTn>
                                        <p:tgtEl>
                                          <p:spTgt spid="397"/>
                                        </p:tgtEl>
                                        <p:attrNameLst>
                                          <p:attrName>style.visibility</p:attrName>
                                        </p:attrNameLst>
                                      </p:cBhvr>
                                      <p:to>
                                        <p:strVal val="visible"/>
                                      </p:to>
                                    </p:set>
                                  </p:childTnLst>
                                </p:cTn>
                              </p:par>
                            </p:childTnLst>
                          </p:cTn>
                        </p:par>
                        <p:par>
                          <p:cTn id="172" fill="hold">
                            <p:stCondLst>
                              <p:cond delay="2800"/>
                            </p:stCondLst>
                            <p:childTnLst>
                              <p:par>
                                <p:cTn id="173" presetID="1" presetClass="entr" presetSubtype="0" fill="hold" nodeType="afterEffect">
                                  <p:stCondLst>
                                    <p:cond delay="0"/>
                                  </p:stCondLst>
                                  <p:childTnLst>
                                    <p:set>
                                      <p:cBhvr>
                                        <p:cTn id="174" dur="1" fill="hold">
                                          <p:stCondLst>
                                            <p:cond delay="49"/>
                                          </p:stCondLst>
                                        </p:cTn>
                                        <p:tgtEl>
                                          <p:spTgt spid="398"/>
                                        </p:tgtEl>
                                        <p:attrNameLst>
                                          <p:attrName>style.visibility</p:attrName>
                                        </p:attrNameLst>
                                      </p:cBhvr>
                                      <p:to>
                                        <p:strVal val="visible"/>
                                      </p:to>
                                    </p:set>
                                  </p:childTnLst>
                                </p:cTn>
                              </p:par>
                            </p:childTnLst>
                          </p:cTn>
                        </p:par>
                        <p:par>
                          <p:cTn id="175" fill="hold">
                            <p:stCondLst>
                              <p:cond delay="2850"/>
                            </p:stCondLst>
                            <p:childTnLst>
                              <p:par>
                                <p:cTn id="176" presetID="1" presetClass="entr" presetSubtype="0" fill="hold" nodeType="afterEffect">
                                  <p:stCondLst>
                                    <p:cond delay="0"/>
                                  </p:stCondLst>
                                  <p:childTnLst>
                                    <p:set>
                                      <p:cBhvr>
                                        <p:cTn id="177" dur="1" fill="hold">
                                          <p:stCondLst>
                                            <p:cond delay="49"/>
                                          </p:stCondLst>
                                        </p:cTn>
                                        <p:tgtEl>
                                          <p:spTgt spid="399"/>
                                        </p:tgtEl>
                                        <p:attrNameLst>
                                          <p:attrName>style.visibility</p:attrName>
                                        </p:attrNameLst>
                                      </p:cBhvr>
                                      <p:to>
                                        <p:strVal val="visible"/>
                                      </p:to>
                                    </p:set>
                                  </p:childTnLst>
                                </p:cTn>
                              </p:par>
                            </p:childTnLst>
                          </p:cTn>
                        </p:par>
                        <p:par>
                          <p:cTn id="178" fill="hold">
                            <p:stCondLst>
                              <p:cond delay="2900"/>
                            </p:stCondLst>
                            <p:childTnLst>
                              <p:par>
                                <p:cTn id="179" presetID="1" presetClass="entr" presetSubtype="0" fill="hold" nodeType="afterEffect">
                                  <p:stCondLst>
                                    <p:cond delay="0"/>
                                  </p:stCondLst>
                                  <p:childTnLst>
                                    <p:set>
                                      <p:cBhvr>
                                        <p:cTn id="180" dur="1" fill="hold">
                                          <p:stCondLst>
                                            <p:cond delay="49"/>
                                          </p:stCondLst>
                                        </p:cTn>
                                        <p:tgtEl>
                                          <p:spTgt spid="400"/>
                                        </p:tgtEl>
                                        <p:attrNameLst>
                                          <p:attrName>style.visibility</p:attrName>
                                        </p:attrNameLst>
                                      </p:cBhvr>
                                      <p:to>
                                        <p:strVal val="visible"/>
                                      </p:to>
                                    </p:set>
                                  </p:childTnLst>
                                </p:cTn>
                              </p:par>
                            </p:childTnLst>
                          </p:cTn>
                        </p:par>
                        <p:par>
                          <p:cTn id="181" fill="hold">
                            <p:stCondLst>
                              <p:cond delay="2950"/>
                            </p:stCondLst>
                            <p:childTnLst>
                              <p:par>
                                <p:cTn id="182" presetID="1" presetClass="entr" presetSubtype="0" fill="hold" nodeType="afterEffect">
                                  <p:stCondLst>
                                    <p:cond delay="0"/>
                                  </p:stCondLst>
                                  <p:childTnLst>
                                    <p:set>
                                      <p:cBhvr>
                                        <p:cTn id="183" dur="1" fill="hold">
                                          <p:stCondLst>
                                            <p:cond delay="49"/>
                                          </p:stCondLst>
                                        </p:cTn>
                                        <p:tgtEl>
                                          <p:spTgt spid="401"/>
                                        </p:tgtEl>
                                        <p:attrNameLst>
                                          <p:attrName>style.visibility</p:attrName>
                                        </p:attrNameLst>
                                      </p:cBhvr>
                                      <p:to>
                                        <p:strVal val="visible"/>
                                      </p:to>
                                    </p:set>
                                  </p:childTnLst>
                                </p:cTn>
                              </p:par>
                            </p:childTnLst>
                          </p:cTn>
                        </p:par>
                        <p:par>
                          <p:cTn id="184" fill="hold">
                            <p:stCondLst>
                              <p:cond delay="3000"/>
                            </p:stCondLst>
                            <p:childTnLst>
                              <p:par>
                                <p:cTn id="185" presetID="1" presetClass="entr" presetSubtype="0" fill="hold" nodeType="afterEffect">
                                  <p:stCondLst>
                                    <p:cond delay="0"/>
                                  </p:stCondLst>
                                  <p:childTnLst>
                                    <p:set>
                                      <p:cBhvr>
                                        <p:cTn id="186" dur="1" fill="hold">
                                          <p:stCondLst>
                                            <p:cond delay="49"/>
                                          </p:stCondLst>
                                        </p:cTn>
                                        <p:tgtEl>
                                          <p:spTgt spid="402"/>
                                        </p:tgtEl>
                                        <p:attrNameLst>
                                          <p:attrName>style.visibility</p:attrName>
                                        </p:attrNameLst>
                                      </p:cBhvr>
                                      <p:to>
                                        <p:strVal val="visible"/>
                                      </p:to>
                                    </p:set>
                                  </p:childTnLst>
                                </p:cTn>
                              </p:par>
                            </p:childTnLst>
                          </p:cTn>
                        </p:par>
                        <p:par>
                          <p:cTn id="187" fill="hold">
                            <p:stCondLst>
                              <p:cond delay="3050"/>
                            </p:stCondLst>
                            <p:childTnLst>
                              <p:par>
                                <p:cTn id="188" presetID="1" presetClass="entr" presetSubtype="0" fill="hold" nodeType="afterEffect">
                                  <p:stCondLst>
                                    <p:cond delay="0"/>
                                  </p:stCondLst>
                                  <p:childTnLst>
                                    <p:set>
                                      <p:cBhvr>
                                        <p:cTn id="189" dur="1" fill="hold">
                                          <p:stCondLst>
                                            <p:cond delay="49"/>
                                          </p:stCondLst>
                                        </p:cTn>
                                        <p:tgtEl>
                                          <p:spTgt spid="403"/>
                                        </p:tgtEl>
                                        <p:attrNameLst>
                                          <p:attrName>style.visibility</p:attrName>
                                        </p:attrNameLst>
                                      </p:cBhvr>
                                      <p:to>
                                        <p:strVal val="visible"/>
                                      </p:to>
                                    </p:set>
                                  </p:childTnLst>
                                </p:cTn>
                              </p:par>
                            </p:childTnLst>
                          </p:cTn>
                        </p:par>
                        <p:par>
                          <p:cTn id="190" fill="hold">
                            <p:stCondLst>
                              <p:cond delay="3100"/>
                            </p:stCondLst>
                            <p:childTnLst>
                              <p:par>
                                <p:cTn id="191" presetID="1" presetClass="entr" presetSubtype="0" fill="hold" nodeType="afterEffect">
                                  <p:stCondLst>
                                    <p:cond delay="0"/>
                                  </p:stCondLst>
                                  <p:childTnLst>
                                    <p:set>
                                      <p:cBhvr>
                                        <p:cTn id="192" dur="1" fill="hold">
                                          <p:stCondLst>
                                            <p:cond delay="49"/>
                                          </p:stCondLst>
                                        </p:cTn>
                                        <p:tgtEl>
                                          <p:spTgt spid="404"/>
                                        </p:tgtEl>
                                        <p:attrNameLst>
                                          <p:attrName>style.visibility</p:attrName>
                                        </p:attrNameLst>
                                      </p:cBhvr>
                                      <p:to>
                                        <p:strVal val="visible"/>
                                      </p:to>
                                    </p:set>
                                  </p:childTnLst>
                                </p:cTn>
                              </p:par>
                            </p:childTnLst>
                          </p:cTn>
                        </p:par>
                        <p:par>
                          <p:cTn id="193" fill="hold">
                            <p:stCondLst>
                              <p:cond delay="3150"/>
                            </p:stCondLst>
                            <p:childTnLst>
                              <p:par>
                                <p:cTn id="194" presetID="1" presetClass="entr" presetSubtype="0" fill="hold" nodeType="afterEffect">
                                  <p:stCondLst>
                                    <p:cond delay="0"/>
                                  </p:stCondLst>
                                  <p:childTnLst>
                                    <p:set>
                                      <p:cBhvr>
                                        <p:cTn id="195" dur="1" fill="hold">
                                          <p:stCondLst>
                                            <p:cond delay="49"/>
                                          </p:stCondLst>
                                        </p:cTn>
                                        <p:tgtEl>
                                          <p:spTgt spid="405"/>
                                        </p:tgtEl>
                                        <p:attrNameLst>
                                          <p:attrName>style.visibility</p:attrName>
                                        </p:attrNameLst>
                                      </p:cBhvr>
                                      <p:to>
                                        <p:strVal val="visible"/>
                                      </p:to>
                                    </p:set>
                                  </p:childTnLst>
                                </p:cTn>
                              </p:par>
                            </p:childTnLst>
                          </p:cTn>
                        </p:par>
                        <p:par>
                          <p:cTn id="196" fill="hold">
                            <p:stCondLst>
                              <p:cond delay="3200"/>
                            </p:stCondLst>
                            <p:childTnLst>
                              <p:par>
                                <p:cTn id="197" presetID="1" presetClass="entr" presetSubtype="0" fill="hold" nodeType="afterEffect">
                                  <p:stCondLst>
                                    <p:cond delay="0"/>
                                  </p:stCondLst>
                                  <p:childTnLst>
                                    <p:set>
                                      <p:cBhvr>
                                        <p:cTn id="198" dur="1" fill="hold">
                                          <p:stCondLst>
                                            <p:cond delay="49"/>
                                          </p:stCondLst>
                                        </p:cTn>
                                        <p:tgtEl>
                                          <p:spTgt spid="406"/>
                                        </p:tgtEl>
                                        <p:attrNameLst>
                                          <p:attrName>style.visibility</p:attrName>
                                        </p:attrNameLst>
                                      </p:cBhvr>
                                      <p:to>
                                        <p:strVal val="visible"/>
                                      </p:to>
                                    </p:set>
                                  </p:childTnLst>
                                </p:cTn>
                              </p:par>
                            </p:childTnLst>
                          </p:cTn>
                        </p:par>
                        <p:par>
                          <p:cTn id="199" fill="hold">
                            <p:stCondLst>
                              <p:cond delay="3250"/>
                            </p:stCondLst>
                            <p:childTnLst>
                              <p:par>
                                <p:cTn id="200" presetID="1" presetClass="entr" presetSubtype="0" fill="hold" nodeType="afterEffect">
                                  <p:stCondLst>
                                    <p:cond delay="0"/>
                                  </p:stCondLst>
                                  <p:childTnLst>
                                    <p:set>
                                      <p:cBhvr>
                                        <p:cTn id="201" dur="1" fill="hold">
                                          <p:stCondLst>
                                            <p:cond delay="49"/>
                                          </p:stCondLst>
                                        </p:cTn>
                                        <p:tgtEl>
                                          <p:spTgt spid="407"/>
                                        </p:tgtEl>
                                        <p:attrNameLst>
                                          <p:attrName>style.visibility</p:attrName>
                                        </p:attrNameLst>
                                      </p:cBhvr>
                                      <p:to>
                                        <p:strVal val="visible"/>
                                      </p:to>
                                    </p:set>
                                  </p:childTnLst>
                                </p:cTn>
                              </p:par>
                            </p:childTnLst>
                          </p:cTn>
                        </p:par>
                        <p:par>
                          <p:cTn id="202" fill="hold">
                            <p:stCondLst>
                              <p:cond delay="3300"/>
                            </p:stCondLst>
                            <p:childTnLst>
                              <p:par>
                                <p:cTn id="203" presetID="1" presetClass="entr" presetSubtype="0" fill="hold" nodeType="afterEffect">
                                  <p:stCondLst>
                                    <p:cond delay="0"/>
                                  </p:stCondLst>
                                  <p:childTnLst>
                                    <p:set>
                                      <p:cBhvr>
                                        <p:cTn id="204" dur="1" fill="hold">
                                          <p:stCondLst>
                                            <p:cond delay="49"/>
                                          </p:stCondLst>
                                        </p:cTn>
                                        <p:tgtEl>
                                          <p:spTgt spid="408"/>
                                        </p:tgtEl>
                                        <p:attrNameLst>
                                          <p:attrName>style.visibility</p:attrName>
                                        </p:attrNameLst>
                                      </p:cBhvr>
                                      <p:to>
                                        <p:strVal val="visible"/>
                                      </p:to>
                                    </p:set>
                                  </p:childTnLst>
                                </p:cTn>
                              </p:par>
                            </p:childTnLst>
                          </p:cTn>
                        </p:par>
                        <p:par>
                          <p:cTn id="205" fill="hold">
                            <p:stCondLst>
                              <p:cond delay="3350"/>
                            </p:stCondLst>
                            <p:childTnLst>
                              <p:par>
                                <p:cTn id="206" presetID="1" presetClass="entr" presetSubtype="0" fill="hold" nodeType="afterEffect">
                                  <p:stCondLst>
                                    <p:cond delay="0"/>
                                  </p:stCondLst>
                                  <p:childTnLst>
                                    <p:set>
                                      <p:cBhvr>
                                        <p:cTn id="207" dur="1" fill="hold">
                                          <p:stCondLst>
                                            <p:cond delay="49"/>
                                          </p:stCondLst>
                                        </p:cTn>
                                        <p:tgtEl>
                                          <p:spTgt spid="409"/>
                                        </p:tgtEl>
                                        <p:attrNameLst>
                                          <p:attrName>style.visibility</p:attrName>
                                        </p:attrNameLst>
                                      </p:cBhvr>
                                      <p:to>
                                        <p:strVal val="visible"/>
                                      </p:to>
                                    </p:set>
                                  </p:childTnLst>
                                </p:cTn>
                              </p:par>
                            </p:childTnLst>
                          </p:cTn>
                        </p:par>
                        <p:par>
                          <p:cTn id="208" fill="hold">
                            <p:stCondLst>
                              <p:cond delay="3400"/>
                            </p:stCondLst>
                            <p:childTnLst>
                              <p:par>
                                <p:cTn id="209" presetID="1" presetClass="entr" presetSubtype="0" fill="hold" nodeType="afterEffect">
                                  <p:stCondLst>
                                    <p:cond delay="0"/>
                                  </p:stCondLst>
                                  <p:childTnLst>
                                    <p:set>
                                      <p:cBhvr>
                                        <p:cTn id="210" dur="1" fill="hold">
                                          <p:stCondLst>
                                            <p:cond delay="49"/>
                                          </p:stCondLst>
                                        </p:cTn>
                                        <p:tgtEl>
                                          <p:spTgt spid="410"/>
                                        </p:tgtEl>
                                        <p:attrNameLst>
                                          <p:attrName>style.visibility</p:attrName>
                                        </p:attrNameLst>
                                      </p:cBhvr>
                                      <p:to>
                                        <p:strVal val="visible"/>
                                      </p:to>
                                    </p:set>
                                  </p:childTnLst>
                                </p:cTn>
                              </p:par>
                            </p:childTnLst>
                          </p:cTn>
                        </p:par>
                        <p:par>
                          <p:cTn id="211" fill="hold">
                            <p:stCondLst>
                              <p:cond delay="3450"/>
                            </p:stCondLst>
                            <p:childTnLst>
                              <p:par>
                                <p:cTn id="212" presetID="1" presetClass="entr" presetSubtype="0" fill="hold" nodeType="afterEffect">
                                  <p:stCondLst>
                                    <p:cond delay="0"/>
                                  </p:stCondLst>
                                  <p:childTnLst>
                                    <p:set>
                                      <p:cBhvr>
                                        <p:cTn id="213" dur="1" fill="hold">
                                          <p:stCondLst>
                                            <p:cond delay="49"/>
                                          </p:stCondLst>
                                        </p:cTn>
                                        <p:tgtEl>
                                          <p:spTgt spid="411"/>
                                        </p:tgtEl>
                                        <p:attrNameLst>
                                          <p:attrName>style.visibility</p:attrName>
                                        </p:attrNameLst>
                                      </p:cBhvr>
                                      <p:to>
                                        <p:strVal val="visible"/>
                                      </p:to>
                                    </p:set>
                                  </p:childTnLst>
                                </p:cTn>
                              </p:par>
                            </p:childTnLst>
                          </p:cTn>
                        </p:par>
                        <p:par>
                          <p:cTn id="214" fill="hold">
                            <p:stCondLst>
                              <p:cond delay="3500"/>
                            </p:stCondLst>
                            <p:childTnLst>
                              <p:par>
                                <p:cTn id="215" presetID="1" presetClass="entr" presetSubtype="0" fill="hold" nodeType="afterEffect">
                                  <p:stCondLst>
                                    <p:cond delay="0"/>
                                  </p:stCondLst>
                                  <p:childTnLst>
                                    <p:set>
                                      <p:cBhvr>
                                        <p:cTn id="216" dur="1" fill="hold">
                                          <p:stCondLst>
                                            <p:cond delay="49"/>
                                          </p:stCondLst>
                                        </p:cTn>
                                        <p:tgtEl>
                                          <p:spTgt spid="412"/>
                                        </p:tgtEl>
                                        <p:attrNameLst>
                                          <p:attrName>style.visibility</p:attrName>
                                        </p:attrNameLst>
                                      </p:cBhvr>
                                      <p:to>
                                        <p:strVal val="visible"/>
                                      </p:to>
                                    </p:set>
                                  </p:childTnLst>
                                </p:cTn>
                              </p:par>
                            </p:childTnLst>
                          </p:cTn>
                        </p:par>
                        <p:par>
                          <p:cTn id="217" fill="hold">
                            <p:stCondLst>
                              <p:cond delay="3550"/>
                            </p:stCondLst>
                            <p:childTnLst>
                              <p:par>
                                <p:cTn id="218" presetID="1" presetClass="entr" presetSubtype="0" fill="hold" nodeType="afterEffect">
                                  <p:stCondLst>
                                    <p:cond delay="0"/>
                                  </p:stCondLst>
                                  <p:childTnLst>
                                    <p:set>
                                      <p:cBhvr>
                                        <p:cTn id="219" dur="1" fill="hold">
                                          <p:stCondLst>
                                            <p:cond delay="49"/>
                                          </p:stCondLst>
                                        </p:cTn>
                                        <p:tgtEl>
                                          <p:spTgt spid="413"/>
                                        </p:tgtEl>
                                        <p:attrNameLst>
                                          <p:attrName>style.visibility</p:attrName>
                                        </p:attrNameLst>
                                      </p:cBhvr>
                                      <p:to>
                                        <p:strVal val="visible"/>
                                      </p:to>
                                    </p:set>
                                  </p:childTnLst>
                                </p:cTn>
                              </p:par>
                            </p:childTnLst>
                          </p:cTn>
                        </p:par>
                        <p:par>
                          <p:cTn id="220" fill="hold">
                            <p:stCondLst>
                              <p:cond delay="3600"/>
                            </p:stCondLst>
                            <p:childTnLst>
                              <p:par>
                                <p:cTn id="221" presetID="1" presetClass="entr" presetSubtype="0" fill="hold" nodeType="afterEffect">
                                  <p:stCondLst>
                                    <p:cond delay="0"/>
                                  </p:stCondLst>
                                  <p:childTnLst>
                                    <p:set>
                                      <p:cBhvr>
                                        <p:cTn id="222" dur="1" fill="hold">
                                          <p:stCondLst>
                                            <p:cond delay="49"/>
                                          </p:stCondLst>
                                        </p:cTn>
                                        <p:tgtEl>
                                          <p:spTgt spid="414"/>
                                        </p:tgtEl>
                                        <p:attrNameLst>
                                          <p:attrName>style.visibility</p:attrName>
                                        </p:attrNameLst>
                                      </p:cBhvr>
                                      <p:to>
                                        <p:strVal val="visible"/>
                                      </p:to>
                                    </p:set>
                                  </p:childTnLst>
                                </p:cTn>
                              </p:par>
                            </p:childTnLst>
                          </p:cTn>
                        </p:par>
                        <p:par>
                          <p:cTn id="223" fill="hold">
                            <p:stCondLst>
                              <p:cond delay="3650"/>
                            </p:stCondLst>
                            <p:childTnLst>
                              <p:par>
                                <p:cTn id="224" presetID="1" presetClass="entr" presetSubtype="0" fill="hold" nodeType="afterEffect">
                                  <p:stCondLst>
                                    <p:cond delay="0"/>
                                  </p:stCondLst>
                                  <p:childTnLst>
                                    <p:set>
                                      <p:cBhvr>
                                        <p:cTn id="225" dur="1" fill="hold">
                                          <p:stCondLst>
                                            <p:cond delay="49"/>
                                          </p:stCondLst>
                                        </p:cTn>
                                        <p:tgtEl>
                                          <p:spTgt spid="415"/>
                                        </p:tgtEl>
                                        <p:attrNameLst>
                                          <p:attrName>style.visibility</p:attrName>
                                        </p:attrNameLst>
                                      </p:cBhvr>
                                      <p:to>
                                        <p:strVal val="visible"/>
                                      </p:to>
                                    </p:set>
                                  </p:childTnLst>
                                </p:cTn>
                              </p:par>
                            </p:childTnLst>
                          </p:cTn>
                        </p:par>
                        <p:par>
                          <p:cTn id="226" fill="hold">
                            <p:stCondLst>
                              <p:cond delay="3700"/>
                            </p:stCondLst>
                            <p:childTnLst>
                              <p:par>
                                <p:cTn id="227" presetID="1" presetClass="entr" presetSubtype="0" fill="hold" nodeType="afterEffect">
                                  <p:stCondLst>
                                    <p:cond delay="0"/>
                                  </p:stCondLst>
                                  <p:childTnLst>
                                    <p:set>
                                      <p:cBhvr>
                                        <p:cTn id="228" dur="1" fill="hold">
                                          <p:stCondLst>
                                            <p:cond delay="49"/>
                                          </p:stCondLst>
                                        </p:cTn>
                                        <p:tgtEl>
                                          <p:spTgt spid="416"/>
                                        </p:tgtEl>
                                        <p:attrNameLst>
                                          <p:attrName>style.visibility</p:attrName>
                                        </p:attrNameLst>
                                      </p:cBhvr>
                                      <p:to>
                                        <p:strVal val="visible"/>
                                      </p:to>
                                    </p:set>
                                  </p:childTnLst>
                                </p:cTn>
                              </p:par>
                            </p:childTnLst>
                          </p:cTn>
                        </p:par>
                        <p:par>
                          <p:cTn id="229" fill="hold">
                            <p:stCondLst>
                              <p:cond delay="3750"/>
                            </p:stCondLst>
                            <p:childTnLst>
                              <p:par>
                                <p:cTn id="230" presetID="1" presetClass="entr" presetSubtype="0" fill="hold" nodeType="afterEffect">
                                  <p:stCondLst>
                                    <p:cond delay="0"/>
                                  </p:stCondLst>
                                  <p:childTnLst>
                                    <p:set>
                                      <p:cBhvr>
                                        <p:cTn id="231" dur="1" fill="hold">
                                          <p:stCondLst>
                                            <p:cond delay="49"/>
                                          </p:stCondLst>
                                        </p:cTn>
                                        <p:tgtEl>
                                          <p:spTgt spid="417"/>
                                        </p:tgtEl>
                                        <p:attrNameLst>
                                          <p:attrName>style.visibility</p:attrName>
                                        </p:attrNameLst>
                                      </p:cBhvr>
                                      <p:to>
                                        <p:strVal val="visible"/>
                                      </p:to>
                                    </p:set>
                                  </p:childTnLst>
                                </p:cTn>
                              </p:par>
                            </p:childTnLst>
                          </p:cTn>
                        </p:par>
                        <p:par>
                          <p:cTn id="232" fill="hold">
                            <p:stCondLst>
                              <p:cond delay="3800"/>
                            </p:stCondLst>
                            <p:childTnLst>
                              <p:par>
                                <p:cTn id="233" presetID="1" presetClass="entr" presetSubtype="0" fill="hold" nodeType="afterEffect">
                                  <p:stCondLst>
                                    <p:cond delay="0"/>
                                  </p:stCondLst>
                                  <p:childTnLst>
                                    <p:set>
                                      <p:cBhvr>
                                        <p:cTn id="234" dur="1" fill="hold">
                                          <p:stCondLst>
                                            <p:cond delay="49"/>
                                          </p:stCondLst>
                                        </p:cTn>
                                        <p:tgtEl>
                                          <p:spTgt spid="418"/>
                                        </p:tgtEl>
                                        <p:attrNameLst>
                                          <p:attrName>style.visibility</p:attrName>
                                        </p:attrNameLst>
                                      </p:cBhvr>
                                      <p:to>
                                        <p:strVal val="visible"/>
                                      </p:to>
                                    </p:set>
                                  </p:childTnLst>
                                </p:cTn>
                              </p:par>
                            </p:childTnLst>
                          </p:cTn>
                        </p:par>
                        <p:par>
                          <p:cTn id="235" fill="hold">
                            <p:stCondLst>
                              <p:cond delay="3850"/>
                            </p:stCondLst>
                            <p:childTnLst>
                              <p:par>
                                <p:cTn id="236" presetID="1" presetClass="entr" presetSubtype="0" fill="hold" nodeType="afterEffect">
                                  <p:stCondLst>
                                    <p:cond delay="0"/>
                                  </p:stCondLst>
                                  <p:childTnLst>
                                    <p:set>
                                      <p:cBhvr>
                                        <p:cTn id="237" dur="1" fill="hold">
                                          <p:stCondLst>
                                            <p:cond delay="49"/>
                                          </p:stCondLst>
                                        </p:cTn>
                                        <p:tgtEl>
                                          <p:spTgt spid="419"/>
                                        </p:tgtEl>
                                        <p:attrNameLst>
                                          <p:attrName>style.visibility</p:attrName>
                                        </p:attrNameLst>
                                      </p:cBhvr>
                                      <p:to>
                                        <p:strVal val="visible"/>
                                      </p:to>
                                    </p:set>
                                  </p:childTnLst>
                                </p:cTn>
                              </p:par>
                            </p:childTnLst>
                          </p:cTn>
                        </p:par>
                        <p:par>
                          <p:cTn id="238" fill="hold">
                            <p:stCondLst>
                              <p:cond delay="3900"/>
                            </p:stCondLst>
                            <p:childTnLst>
                              <p:par>
                                <p:cTn id="239" presetID="1" presetClass="entr" presetSubtype="0" fill="hold" nodeType="afterEffect">
                                  <p:stCondLst>
                                    <p:cond delay="0"/>
                                  </p:stCondLst>
                                  <p:childTnLst>
                                    <p:set>
                                      <p:cBhvr>
                                        <p:cTn id="240" dur="1" fill="hold">
                                          <p:stCondLst>
                                            <p:cond delay="49"/>
                                          </p:stCondLst>
                                        </p:cTn>
                                        <p:tgtEl>
                                          <p:spTgt spid="420"/>
                                        </p:tgtEl>
                                        <p:attrNameLst>
                                          <p:attrName>style.visibility</p:attrName>
                                        </p:attrNameLst>
                                      </p:cBhvr>
                                      <p:to>
                                        <p:strVal val="visible"/>
                                      </p:to>
                                    </p:set>
                                  </p:childTnLst>
                                </p:cTn>
                              </p:par>
                            </p:childTnLst>
                          </p:cTn>
                        </p:par>
                        <p:par>
                          <p:cTn id="241" fill="hold">
                            <p:stCondLst>
                              <p:cond delay="3950"/>
                            </p:stCondLst>
                            <p:childTnLst>
                              <p:par>
                                <p:cTn id="242" presetID="1" presetClass="entr" presetSubtype="0" fill="hold" nodeType="afterEffect">
                                  <p:stCondLst>
                                    <p:cond delay="0"/>
                                  </p:stCondLst>
                                  <p:childTnLst>
                                    <p:set>
                                      <p:cBhvr>
                                        <p:cTn id="243" dur="1" fill="hold">
                                          <p:stCondLst>
                                            <p:cond delay="49"/>
                                          </p:stCondLst>
                                        </p:cTn>
                                        <p:tgtEl>
                                          <p:spTgt spid="421"/>
                                        </p:tgtEl>
                                        <p:attrNameLst>
                                          <p:attrName>style.visibility</p:attrName>
                                        </p:attrNameLst>
                                      </p:cBhvr>
                                      <p:to>
                                        <p:strVal val="visible"/>
                                      </p:to>
                                    </p:set>
                                  </p:childTnLst>
                                </p:cTn>
                              </p:par>
                            </p:childTnLst>
                          </p:cTn>
                        </p:par>
                        <p:par>
                          <p:cTn id="244" fill="hold">
                            <p:stCondLst>
                              <p:cond delay="4000"/>
                            </p:stCondLst>
                            <p:childTnLst>
                              <p:par>
                                <p:cTn id="245" presetID="1" presetClass="entr" presetSubtype="0" fill="hold" nodeType="afterEffect">
                                  <p:stCondLst>
                                    <p:cond delay="0"/>
                                  </p:stCondLst>
                                  <p:childTnLst>
                                    <p:set>
                                      <p:cBhvr>
                                        <p:cTn id="246" dur="1" fill="hold">
                                          <p:stCondLst>
                                            <p:cond delay="49"/>
                                          </p:stCondLst>
                                        </p:cTn>
                                        <p:tgtEl>
                                          <p:spTgt spid="422"/>
                                        </p:tgtEl>
                                        <p:attrNameLst>
                                          <p:attrName>style.visibility</p:attrName>
                                        </p:attrNameLst>
                                      </p:cBhvr>
                                      <p:to>
                                        <p:strVal val="visible"/>
                                      </p:to>
                                    </p:set>
                                  </p:childTnLst>
                                </p:cTn>
                              </p:par>
                            </p:childTnLst>
                          </p:cTn>
                        </p:par>
                        <p:par>
                          <p:cTn id="247" fill="hold">
                            <p:stCondLst>
                              <p:cond delay="4050"/>
                            </p:stCondLst>
                            <p:childTnLst>
                              <p:par>
                                <p:cTn id="248" presetID="1" presetClass="entr" presetSubtype="0" fill="hold" nodeType="afterEffect">
                                  <p:stCondLst>
                                    <p:cond delay="0"/>
                                  </p:stCondLst>
                                  <p:childTnLst>
                                    <p:set>
                                      <p:cBhvr>
                                        <p:cTn id="249" dur="1" fill="hold">
                                          <p:stCondLst>
                                            <p:cond delay="49"/>
                                          </p:stCondLst>
                                        </p:cTn>
                                        <p:tgtEl>
                                          <p:spTgt spid="423"/>
                                        </p:tgtEl>
                                        <p:attrNameLst>
                                          <p:attrName>style.visibility</p:attrName>
                                        </p:attrNameLst>
                                      </p:cBhvr>
                                      <p:to>
                                        <p:strVal val="visible"/>
                                      </p:to>
                                    </p:set>
                                  </p:childTnLst>
                                </p:cTn>
                              </p:par>
                            </p:childTnLst>
                          </p:cTn>
                        </p:par>
                        <p:par>
                          <p:cTn id="250" fill="hold">
                            <p:stCondLst>
                              <p:cond delay="4100"/>
                            </p:stCondLst>
                            <p:childTnLst>
                              <p:par>
                                <p:cTn id="251" presetID="1" presetClass="entr" presetSubtype="0" fill="hold" nodeType="afterEffect">
                                  <p:stCondLst>
                                    <p:cond delay="0"/>
                                  </p:stCondLst>
                                  <p:childTnLst>
                                    <p:set>
                                      <p:cBhvr>
                                        <p:cTn id="252" dur="1" fill="hold">
                                          <p:stCondLst>
                                            <p:cond delay="49"/>
                                          </p:stCondLst>
                                        </p:cTn>
                                        <p:tgtEl>
                                          <p:spTgt spid="424"/>
                                        </p:tgtEl>
                                        <p:attrNameLst>
                                          <p:attrName>style.visibility</p:attrName>
                                        </p:attrNameLst>
                                      </p:cBhvr>
                                      <p:to>
                                        <p:strVal val="visible"/>
                                      </p:to>
                                    </p:set>
                                  </p:childTnLst>
                                </p:cTn>
                              </p:par>
                            </p:childTnLst>
                          </p:cTn>
                        </p:par>
                        <p:par>
                          <p:cTn id="253" fill="hold">
                            <p:stCondLst>
                              <p:cond delay="4150"/>
                            </p:stCondLst>
                            <p:childTnLst>
                              <p:par>
                                <p:cTn id="254" presetID="1" presetClass="entr" presetSubtype="0" fill="hold" nodeType="afterEffect">
                                  <p:stCondLst>
                                    <p:cond delay="0"/>
                                  </p:stCondLst>
                                  <p:childTnLst>
                                    <p:set>
                                      <p:cBhvr>
                                        <p:cTn id="255" dur="1" fill="hold">
                                          <p:stCondLst>
                                            <p:cond delay="49"/>
                                          </p:stCondLst>
                                        </p:cTn>
                                        <p:tgtEl>
                                          <p:spTgt spid="425"/>
                                        </p:tgtEl>
                                        <p:attrNameLst>
                                          <p:attrName>style.visibility</p:attrName>
                                        </p:attrNameLst>
                                      </p:cBhvr>
                                      <p:to>
                                        <p:strVal val="visible"/>
                                      </p:to>
                                    </p:set>
                                  </p:childTnLst>
                                </p:cTn>
                              </p:par>
                            </p:childTnLst>
                          </p:cTn>
                        </p:par>
                        <p:par>
                          <p:cTn id="256" fill="hold">
                            <p:stCondLst>
                              <p:cond delay="4200"/>
                            </p:stCondLst>
                            <p:childTnLst>
                              <p:par>
                                <p:cTn id="257" presetID="1" presetClass="entr" presetSubtype="0" fill="hold" nodeType="afterEffect">
                                  <p:stCondLst>
                                    <p:cond delay="0"/>
                                  </p:stCondLst>
                                  <p:childTnLst>
                                    <p:set>
                                      <p:cBhvr>
                                        <p:cTn id="258" dur="1" fill="hold">
                                          <p:stCondLst>
                                            <p:cond delay="49"/>
                                          </p:stCondLst>
                                        </p:cTn>
                                        <p:tgtEl>
                                          <p:spTgt spid="426"/>
                                        </p:tgtEl>
                                        <p:attrNameLst>
                                          <p:attrName>style.visibility</p:attrName>
                                        </p:attrNameLst>
                                      </p:cBhvr>
                                      <p:to>
                                        <p:strVal val="visible"/>
                                      </p:to>
                                    </p:set>
                                  </p:childTnLst>
                                </p:cTn>
                              </p:par>
                            </p:childTnLst>
                          </p:cTn>
                        </p:par>
                        <p:par>
                          <p:cTn id="259" fill="hold">
                            <p:stCondLst>
                              <p:cond delay="4250"/>
                            </p:stCondLst>
                            <p:childTnLst>
                              <p:par>
                                <p:cTn id="260" presetID="1" presetClass="entr" presetSubtype="0" fill="hold" nodeType="afterEffect">
                                  <p:stCondLst>
                                    <p:cond delay="0"/>
                                  </p:stCondLst>
                                  <p:childTnLst>
                                    <p:set>
                                      <p:cBhvr>
                                        <p:cTn id="261" dur="1" fill="hold">
                                          <p:stCondLst>
                                            <p:cond delay="49"/>
                                          </p:stCondLst>
                                        </p:cTn>
                                        <p:tgtEl>
                                          <p:spTgt spid="427"/>
                                        </p:tgtEl>
                                        <p:attrNameLst>
                                          <p:attrName>style.visibility</p:attrName>
                                        </p:attrNameLst>
                                      </p:cBhvr>
                                      <p:to>
                                        <p:strVal val="visible"/>
                                      </p:to>
                                    </p:set>
                                  </p:childTnLst>
                                </p:cTn>
                              </p:par>
                            </p:childTnLst>
                          </p:cTn>
                        </p:par>
                        <p:par>
                          <p:cTn id="262" fill="hold">
                            <p:stCondLst>
                              <p:cond delay="4300"/>
                            </p:stCondLst>
                            <p:childTnLst>
                              <p:par>
                                <p:cTn id="263" presetID="1" presetClass="entr" presetSubtype="0" fill="hold" nodeType="afterEffect">
                                  <p:stCondLst>
                                    <p:cond delay="0"/>
                                  </p:stCondLst>
                                  <p:childTnLst>
                                    <p:set>
                                      <p:cBhvr>
                                        <p:cTn id="264" dur="1" fill="hold">
                                          <p:stCondLst>
                                            <p:cond delay="49"/>
                                          </p:stCondLst>
                                        </p:cTn>
                                        <p:tgtEl>
                                          <p:spTgt spid="428"/>
                                        </p:tgtEl>
                                        <p:attrNameLst>
                                          <p:attrName>style.visibility</p:attrName>
                                        </p:attrNameLst>
                                      </p:cBhvr>
                                      <p:to>
                                        <p:strVal val="visible"/>
                                      </p:to>
                                    </p:set>
                                  </p:childTnLst>
                                </p:cTn>
                              </p:par>
                            </p:childTnLst>
                          </p:cTn>
                        </p:par>
                        <p:par>
                          <p:cTn id="265" fill="hold">
                            <p:stCondLst>
                              <p:cond delay="4350"/>
                            </p:stCondLst>
                            <p:childTnLst>
                              <p:par>
                                <p:cTn id="266" presetID="1" presetClass="entr" presetSubtype="0" fill="hold" nodeType="afterEffect">
                                  <p:stCondLst>
                                    <p:cond delay="0"/>
                                  </p:stCondLst>
                                  <p:childTnLst>
                                    <p:set>
                                      <p:cBhvr>
                                        <p:cTn id="267" dur="1" fill="hold">
                                          <p:stCondLst>
                                            <p:cond delay="49"/>
                                          </p:stCondLst>
                                        </p:cTn>
                                        <p:tgtEl>
                                          <p:spTgt spid="429"/>
                                        </p:tgtEl>
                                        <p:attrNameLst>
                                          <p:attrName>style.visibility</p:attrName>
                                        </p:attrNameLst>
                                      </p:cBhvr>
                                      <p:to>
                                        <p:strVal val="visible"/>
                                      </p:to>
                                    </p:set>
                                  </p:childTnLst>
                                </p:cTn>
                              </p:par>
                            </p:childTnLst>
                          </p:cTn>
                        </p:par>
                        <p:par>
                          <p:cTn id="268" fill="hold">
                            <p:stCondLst>
                              <p:cond delay="4400"/>
                            </p:stCondLst>
                            <p:childTnLst>
                              <p:par>
                                <p:cTn id="269" presetID="1" presetClass="entr" presetSubtype="0" fill="hold" nodeType="afterEffect">
                                  <p:stCondLst>
                                    <p:cond delay="0"/>
                                  </p:stCondLst>
                                  <p:childTnLst>
                                    <p:set>
                                      <p:cBhvr>
                                        <p:cTn id="270" dur="1" fill="hold">
                                          <p:stCondLst>
                                            <p:cond delay="49"/>
                                          </p:stCondLst>
                                        </p:cTn>
                                        <p:tgtEl>
                                          <p:spTgt spid="430"/>
                                        </p:tgtEl>
                                        <p:attrNameLst>
                                          <p:attrName>style.visibility</p:attrName>
                                        </p:attrNameLst>
                                      </p:cBhvr>
                                      <p:to>
                                        <p:strVal val="visible"/>
                                      </p:to>
                                    </p:set>
                                  </p:childTnLst>
                                </p:cTn>
                              </p:par>
                            </p:childTnLst>
                          </p:cTn>
                        </p:par>
                        <p:par>
                          <p:cTn id="271" fill="hold">
                            <p:stCondLst>
                              <p:cond delay="4450"/>
                            </p:stCondLst>
                            <p:childTnLst>
                              <p:par>
                                <p:cTn id="272" presetID="1" presetClass="entr" presetSubtype="0" fill="hold" nodeType="afterEffect">
                                  <p:stCondLst>
                                    <p:cond delay="0"/>
                                  </p:stCondLst>
                                  <p:childTnLst>
                                    <p:set>
                                      <p:cBhvr>
                                        <p:cTn id="273" dur="1" fill="hold">
                                          <p:stCondLst>
                                            <p:cond delay="49"/>
                                          </p:stCondLst>
                                        </p:cTn>
                                        <p:tgtEl>
                                          <p:spTgt spid="431"/>
                                        </p:tgtEl>
                                        <p:attrNameLst>
                                          <p:attrName>style.visibility</p:attrName>
                                        </p:attrNameLst>
                                      </p:cBhvr>
                                      <p:to>
                                        <p:strVal val="visible"/>
                                      </p:to>
                                    </p:set>
                                  </p:childTnLst>
                                </p:cTn>
                              </p:par>
                            </p:childTnLst>
                          </p:cTn>
                        </p:par>
                        <p:par>
                          <p:cTn id="274" fill="hold">
                            <p:stCondLst>
                              <p:cond delay="4500"/>
                            </p:stCondLst>
                            <p:childTnLst>
                              <p:par>
                                <p:cTn id="275" presetID="1" presetClass="entr" presetSubtype="0" fill="hold" nodeType="afterEffect">
                                  <p:stCondLst>
                                    <p:cond delay="0"/>
                                  </p:stCondLst>
                                  <p:childTnLst>
                                    <p:set>
                                      <p:cBhvr>
                                        <p:cTn id="276" dur="1" fill="hold">
                                          <p:stCondLst>
                                            <p:cond delay="49"/>
                                          </p:stCondLst>
                                        </p:cTn>
                                        <p:tgtEl>
                                          <p:spTgt spid="432"/>
                                        </p:tgtEl>
                                        <p:attrNameLst>
                                          <p:attrName>style.visibility</p:attrName>
                                        </p:attrNameLst>
                                      </p:cBhvr>
                                      <p:to>
                                        <p:strVal val="visible"/>
                                      </p:to>
                                    </p:set>
                                  </p:childTnLst>
                                </p:cTn>
                              </p:par>
                            </p:childTnLst>
                          </p:cTn>
                        </p:par>
                        <p:par>
                          <p:cTn id="277" fill="hold">
                            <p:stCondLst>
                              <p:cond delay="4550"/>
                            </p:stCondLst>
                            <p:childTnLst>
                              <p:par>
                                <p:cTn id="278" presetID="1" presetClass="entr" presetSubtype="0" fill="hold" nodeType="afterEffect">
                                  <p:stCondLst>
                                    <p:cond delay="0"/>
                                  </p:stCondLst>
                                  <p:childTnLst>
                                    <p:set>
                                      <p:cBhvr>
                                        <p:cTn id="279" dur="1" fill="hold">
                                          <p:stCondLst>
                                            <p:cond delay="49"/>
                                          </p:stCondLst>
                                        </p:cTn>
                                        <p:tgtEl>
                                          <p:spTgt spid="433"/>
                                        </p:tgtEl>
                                        <p:attrNameLst>
                                          <p:attrName>style.visibility</p:attrName>
                                        </p:attrNameLst>
                                      </p:cBhvr>
                                      <p:to>
                                        <p:strVal val="visible"/>
                                      </p:to>
                                    </p:set>
                                  </p:childTnLst>
                                </p:cTn>
                              </p:par>
                            </p:childTnLst>
                          </p:cTn>
                        </p:par>
                        <p:par>
                          <p:cTn id="280" fill="hold">
                            <p:stCondLst>
                              <p:cond delay="4600"/>
                            </p:stCondLst>
                            <p:childTnLst>
                              <p:par>
                                <p:cTn id="281" presetID="1" presetClass="entr" presetSubtype="0" fill="hold" nodeType="afterEffect">
                                  <p:stCondLst>
                                    <p:cond delay="0"/>
                                  </p:stCondLst>
                                  <p:childTnLst>
                                    <p:set>
                                      <p:cBhvr>
                                        <p:cTn id="282" dur="1" fill="hold">
                                          <p:stCondLst>
                                            <p:cond delay="49"/>
                                          </p:stCondLst>
                                        </p:cTn>
                                        <p:tgtEl>
                                          <p:spTgt spid="434"/>
                                        </p:tgtEl>
                                        <p:attrNameLst>
                                          <p:attrName>style.visibility</p:attrName>
                                        </p:attrNameLst>
                                      </p:cBhvr>
                                      <p:to>
                                        <p:strVal val="visible"/>
                                      </p:to>
                                    </p:set>
                                  </p:childTnLst>
                                </p:cTn>
                              </p:par>
                            </p:childTnLst>
                          </p:cTn>
                        </p:par>
                        <p:par>
                          <p:cTn id="283" fill="hold">
                            <p:stCondLst>
                              <p:cond delay="4650"/>
                            </p:stCondLst>
                            <p:childTnLst>
                              <p:par>
                                <p:cTn id="284" presetID="1" presetClass="entr" presetSubtype="0" fill="hold" nodeType="afterEffect">
                                  <p:stCondLst>
                                    <p:cond delay="0"/>
                                  </p:stCondLst>
                                  <p:childTnLst>
                                    <p:set>
                                      <p:cBhvr>
                                        <p:cTn id="285" dur="1" fill="hold">
                                          <p:stCondLst>
                                            <p:cond delay="49"/>
                                          </p:stCondLst>
                                        </p:cTn>
                                        <p:tgtEl>
                                          <p:spTgt spid="435"/>
                                        </p:tgtEl>
                                        <p:attrNameLst>
                                          <p:attrName>style.visibility</p:attrName>
                                        </p:attrNameLst>
                                      </p:cBhvr>
                                      <p:to>
                                        <p:strVal val="visible"/>
                                      </p:to>
                                    </p:set>
                                  </p:childTnLst>
                                </p:cTn>
                              </p:par>
                            </p:childTnLst>
                          </p:cTn>
                        </p:par>
                        <p:par>
                          <p:cTn id="286" fill="hold">
                            <p:stCondLst>
                              <p:cond delay="4700"/>
                            </p:stCondLst>
                            <p:childTnLst>
                              <p:par>
                                <p:cTn id="287" presetID="1" presetClass="entr" presetSubtype="0" fill="hold" nodeType="afterEffect">
                                  <p:stCondLst>
                                    <p:cond delay="0"/>
                                  </p:stCondLst>
                                  <p:childTnLst>
                                    <p:set>
                                      <p:cBhvr>
                                        <p:cTn id="288" dur="1" fill="hold">
                                          <p:stCondLst>
                                            <p:cond delay="49"/>
                                          </p:stCondLst>
                                        </p:cTn>
                                        <p:tgtEl>
                                          <p:spTgt spid="436"/>
                                        </p:tgtEl>
                                        <p:attrNameLst>
                                          <p:attrName>style.visibility</p:attrName>
                                        </p:attrNameLst>
                                      </p:cBhvr>
                                      <p:to>
                                        <p:strVal val="visible"/>
                                      </p:to>
                                    </p:set>
                                  </p:childTnLst>
                                </p:cTn>
                              </p:par>
                            </p:childTnLst>
                          </p:cTn>
                        </p:par>
                        <p:par>
                          <p:cTn id="289" fill="hold">
                            <p:stCondLst>
                              <p:cond delay="4750"/>
                            </p:stCondLst>
                            <p:childTnLst>
                              <p:par>
                                <p:cTn id="290" presetID="1" presetClass="entr" presetSubtype="0" fill="hold" nodeType="afterEffect">
                                  <p:stCondLst>
                                    <p:cond delay="0"/>
                                  </p:stCondLst>
                                  <p:childTnLst>
                                    <p:set>
                                      <p:cBhvr>
                                        <p:cTn id="291" dur="1" fill="hold">
                                          <p:stCondLst>
                                            <p:cond delay="49"/>
                                          </p:stCondLst>
                                        </p:cTn>
                                        <p:tgtEl>
                                          <p:spTgt spid="437"/>
                                        </p:tgtEl>
                                        <p:attrNameLst>
                                          <p:attrName>style.visibility</p:attrName>
                                        </p:attrNameLst>
                                      </p:cBhvr>
                                      <p:to>
                                        <p:strVal val="visible"/>
                                      </p:to>
                                    </p:set>
                                  </p:childTnLst>
                                </p:cTn>
                              </p:par>
                            </p:childTnLst>
                          </p:cTn>
                        </p:par>
                        <p:par>
                          <p:cTn id="292" fill="hold">
                            <p:stCondLst>
                              <p:cond delay="4800"/>
                            </p:stCondLst>
                            <p:childTnLst>
                              <p:par>
                                <p:cTn id="293" presetID="1" presetClass="entr" presetSubtype="0" fill="hold" nodeType="afterEffect">
                                  <p:stCondLst>
                                    <p:cond delay="0"/>
                                  </p:stCondLst>
                                  <p:childTnLst>
                                    <p:set>
                                      <p:cBhvr>
                                        <p:cTn id="294" dur="1" fill="hold">
                                          <p:stCondLst>
                                            <p:cond delay="49"/>
                                          </p:stCondLst>
                                        </p:cTn>
                                        <p:tgtEl>
                                          <p:spTgt spid="438"/>
                                        </p:tgtEl>
                                        <p:attrNameLst>
                                          <p:attrName>style.visibility</p:attrName>
                                        </p:attrNameLst>
                                      </p:cBhvr>
                                      <p:to>
                                        <p:strVal val="visible"/>
                                      </p:to>
                                    </p:set>
                                  </p:childTnLst>
                                </p:cTn>
                              </p:par>
                            </p:childTnLst>
                          </p:cTn>
                        </p:par>
                        <p:par>
                          <p:cTn id="295" fill="hold">
                            <p:stCondLst>
                              <p:cond delay="4850"/>
                            </p:stCondLst>
                            <p:childTnLst>
                              <p:par>
                                <p:cTn id="296" presetID="1" presetClass="entr" presetSubtype="0" fill="hold" nodeType="afterEffect">
                                  <p:stCondLst>
                                    <p:cond delay="0"/>
                                  </p:stCondLst>
                                  <p:childTnLst>
                                    <p:set>
                                      <p:cBhvr>
                                        <p:cTn id="297" dur="1" fill="hold">
                                          <p:stCondLst>
                                            <p:cond delay="49"/>
                                          </p:stCondLst>
                                        </p:cTn>
                                        <p:tgtEl>
                                          <p:spTgt spid="439"/>
                                        </p:tgtEl>
                                        <p:attrNameLst>
                                          <p:attrName>style.visibility</p:attrName>
                                        </p:attrNameLst>
                                      </p:cBhvr>
                                      <p:to>
                                        <p:strVal val="visible"/>
                                      </p:to>
                                    </p:set>
                                  </p:childTnLst>
                                </p:cTn>
                              </p:par>
                            </p:childTnLst>
                          </p:cTn>
                        </p:par>
                        <p:par>
                          <p:cTn id="298" fill="hold">
                            <p:stCondLst>
                              <p:cond delay="4900"/>
                            </p:stCondLst>
                            <p:childTnLst>
                              <p:par>
                                <p:cTn id="299" presetID="1" presetClass="entr" presetSubtype="0" fill="hold" nodeType="afterEffect">
                                  <p:stCondLst>
                                    <p:cond delay="0"/>
                                  </p:stCondLst>
                                  <p:childTnLst>
                                    <p:set>
                                      <p:cBhvr>
                                        <p:cTn id="300" dur="1" fill="hold">
                                          <p:stCondLst>
                                            <p:cond delay="49"/>
                                          </p:stCondLst>
                                        </p:cTn>
                                        <p:tgtEl>
                                          <p:spTgt spid="440"/>
                                        </p:tgtEl>
                                        <p:attrNameLst>
                                          <p:attrName>style.visibility</p:attrName>
                                        </p:attrNameLst>
                                      </p:cBhvr>
                                      <p:to>
                                        <p:strVal val="visible"/>
                                      </p:to>
                                    </p:set>
                                  </p:childTnLst>
                                </p:cTn>
                              </p:par>
                            </p:childTnLst>
                          </p:cTn>
                        </p:par>
                        <p:par>
                          <p:cTn id="301" fill="hold">
                            <p:stCondLst>
                              <p:cond delay="4950"/>
                            </p:stCondLst>
                            <p:childTnLst>
                              <p:par>
                                <p:cTn id="302" presetID="1" presetClass="entr" presetSubtype="0" fill="hold" nodeType="afterEffect">
                                  <p:stCondLst>
                                    <p:cond delay="0"/>
                                  </p:stCondLst>
                                  <p:childTnLst>
                                    <p:set>
                                      <p:cBhvr>
                                        <p:cTn id="303" dur="1" fill="hold">
                                          <p:stCondLst>
                                            <p:cond delay="49"/>
                                          </p:stCondLst>
                                        </p:cTn>
                                        <p:tgtEl>
                                          <p:spTgt spid="441"/>
                                        </p:tgtEl>
                                        <p:attrNameLst>
                                          <p:attrName>style.visibility</p:attrName>
                                        </p:attrNameLst>
                                      </p:cBhvr>
                                      <p:to>
                                        <p:strVal val="visible"/>
                                      </p:to>
                                    </p:set>
                                  </p:childTnLst>
                                </p:cTn>
                              </p:par>
                            </p:childTnLst>
                          </p:cTn>
                        </p:par>
                        <p:par>
                          <p:cTn id="304" fill="hold">
                            <p:stCondLst>
                              <p:cond delay="5000"/>
                            </p:stCondLst>
                            <p:childTnLst>
                              <p:par>
                                <p:cTn id="305" presetID="1" presetClass="entr" presetSubtype="0" fill="hold" nodeType="afterEffect">
                                  <p:stCondLst>
                                    <p:cond delay="0"/>
                                  </p:stCondLst>
                                  <p:childTnLst>
                                    <p:set>
                                      <p:cBhvr>
                                        <p:cTn id="306" dur="1" fill="hold">
                                          <p:stCondLst>
                                            <p:cond delay="49"/>
                                          </p:stCondLst>
                                        </p:cTn>
                                        <p:tgtEl>
                                          <p:spTgt spid="442"/>
                                        </p:tgtEl>
                                        <p:attrNameLst>
                                          <p:attrName>style.visibility</p:attrName>
                                        </p:attrNameLst>
                                      </p:cBhvr>
                                      <p:to>
                                        <p:strVal val="visible"/>
                                      </p:to>
                                    </p:set>
                                  </p:childTnLst>
                                </p:cTn>
                              </p:par>
                            </p:childTnLst>
                          </p:cTn>
                        </p:par>
                        <p:par>
                          <p:cTn id="307" fill="hold">
                            <p:stCondLst>
                              <p:cond delay="5050"/>
                            </p:stCondLst>
                            <p:childTnLst>
                              <p:par>
                                <p:cTn id="308" presetID="1" presetClass="entr" presetSubtype="0" fill="hold" nodeType="afterEffect">
                                  <p:stCondLst>
                                    <p:cond delay="0"/>
                                  </p:stCondLst>
                                  <p:childTnLst>
                                    <p:set>
                                      <p:cBhvr>
                                        <p:cTn id="309" dur="1" fill="hold">
                                          <p:stCondLst>
                                            <p:cond delay="49"/>
                                          </p:stCondLst>
                                        </p:cTn>
                                        <p:tgtEl>
                                          <p:spTgt spid="443"/>
                                        </p:tgtEl>
                                        <p:attrNameLst>
                                          <p:attrName>style.visibility</p:attrName>
                                        </p:attrNameLst>
                                      </p:cBhvr>
                                      <p:to>
                                        <p:strVal val="visible"/>
                                      </p:to>
                                    </p:set>
                                  </p:childTnLst>
                                </p:cTn>
                              </p:par>
                            </p:childTnLst>
                          </p:cTn>
                        </p:par>
                        <p:par>
                          <p:cTn id="310" fill="hold">
                            <p:stCondLst>
                              <p:cond delay="5100"/>
                            </p:stCondLst>
                            <p:childTnLst>
                              <p:par>
                                <p:cTn id="311" presetID="1" presetClass="entr" presetSubtype="0" fill="hold" nodeType="afterEffect">
                                  <p:stCondLst>
                                    <p:cond delay="0"/>
                                  </p:stCondLst>
                                  <p:childTnLst>
                                    <p:set>
                                      <p:cBhvr>
                                        <p:cTn id="312" dur="1" fill="hold">
                                          <p:stCondLst>
                                            <p:cond delay="49"/>
                                          </p:stCondLst>
                                        </p:cTn>
                                        <p:tgtEl>
                                          <p:spTgt spid="444"/>
                                        </p:tgtEl>
                                        <p:attrNameLst>
                                          <p:attrName>style.visibility</p:attrName>
                                        </p:attrNameLst>
                                      </p:cBhvr>
                                      <p:to>
                                        <p:strVal val="visible"/>
                                      </p:to>
                                    </p:set>
                                  </p:childTnLst>
                                </p:cTn>
                              </p:par>
                            </p:childTnLst>
                          </p:cTn>
                        </p:par>
                        <p:par>
                          <p:cTn id="313" fill="hold">
                            <p:stCondLst>
                              <p:cond delay="5150"/>
                            </p:stCondLst>
                            <p:childTnLst>
                              <p:par>
                                <p:cTn id="314" presetID="1" presetClass="entr" presetSubtype="0" fill="hold" nodeType="afterEffect">
                                  <p:stCondLst>
                                    <p:cond delay="0"/>
                                  </p:stCondLst>
                                  <p:childTnLst>
                                    <p:set>
                                      <p:cBhvr>
                                        <p:cTn id="315" dur="1" fill="hold">
                                          <p:stCondLst>
                                            <p:cond delay="49"/>
                                          </p:stCondLst>
                                        </p:cTn>
                                        <p:tgtEl>
                                          <p:spTgt spid="445"/>
                                        </p:tgtEl>
                                        <p:attrNameLst>
                                          <p:attrName>style.visibility</p:attrName>
                                        </p:attrNameLst>
                                      </p:cBhvr>
                                      <p:to>
                                        <p:strVal val="visible"/>
                                      </p:to>
                                    </p:set>
                                  </p:childTnLst>
                                </p:cTn>
                              </p:par>
                            </p:childTnLst>
                          </p:cTn>
                        </p:par>
                        <p:par>
                          <p:cTn id="316" fill="hold">
                            <p:stCondLst>
                              <p:cond delay="5200"/>
                            </p:stCondLst>
                            <p:childTnLst>
                              <p:par>
                                <p:cTn id="317" presetID="1" presetClass="entr" presetSubtype="0" fill="hold" nodeType="afterEffect">
                                  <p:stCondLst>
                                    <p:cond delay="0"/>
                                  </p:stCondLst>
                                  <p:childTnLst>
                                    <p:set>
                                      <p:cBhvr>
                                        <p:cTn id="318" dur="1" fill="hold">
                                          <p:stCondLst>
                                            <p:cond delay="49"/>
                                          </p:stCondLst>
                                        </p:cTn>
                                        <p:tgtEl>
                                          <p:spTgt spid="446"/>
                                        </p:tgtEl>
                                        <p:attrNameLst>
                                          <p:attrName>style.visibility</p:attrName>
                                        </p:attrNameLst>
                                      </p:cBhvr>
                                      <p:to>
                                        <p:strVal val="visible"/>
                                      </p:to>
                                    </p:set>
                                  </p:childTnLst>
                                </p:cTn>
                              </p:par>
                            </p:childTnLst>
                          </p:cTn>
                        </p:par>
                        <p:par>
                          <p:cTn id="319" fill="hold">
                            <p:stCondLst>
                              <p:cond delay="5250"/>
                            </p:stCondLst>
                            <p:childTnLst>
                              <p:par>
                                <p:cTn id="320" presetID="1" presetClass="entr" presetSubtype="0" fill="hold" nodeType="afterEffect">
                                  <p:stCondLst>
                                    <p:cond delay="0"/>
                                  </p:stCondLst>
                                  <p:childTnLst>
                                    <p:set>
                                      <p:cBhvr>
                                        <p:cTn id="321" dur="1" fill="hold">
                                          <p:stCondLst>
                                            <p:cond delay="49"/>
                                          </p:stCondLst>
                                        </p:cTn>
                                        <p:tgtEl>
                                          <p:spTgt spid="447"/>
                                        </p:tgtEl>
                                        <p:attrNameLst>
                                          <p:attrName>style.visibility</p:attrName>
                                        </p:attrNameLst>
                                      </p:cBhvr>
                                      <p:to>
                                        <p:strVal val="visible"/>
                                      </p:to>
                                    </p:set>
                                  </p:childTnLst>
                                </p:cTn>
                              </p:par>
                            </p:childTnLst>
                          </p:cTn>
                        </p:par>
                        <p:par>
                          <p:cTn id="322" fill="hold">
                            <p:stCondLst>
                              <p:cond delay="5300"/>
                            </p:stCondLst>
                            <p:childTnLst>
                              <p:par>
                                <p:cTn id="323" presetID="1" presetClass="entr" presetSubtype="0" fill="hold" nodeType="afterEffect">
                                  <p:stCondLst>
                                    <p:cond delay="0"/>
                                  </p:stCondLst>
                                  <p:childTnLst>
                                    <p:set>
                                      <p:cBhvr>
                                        <p:cTn id="324" dur="1" fill="hold">
                                          <p:stCondLst>
                                            <p:cond delay="49"/>
                                          </p:stCondLst>
                                        </p:cTn>
                                        <p:tgtEl>
                                          <p:spTgt spid="448"/>
                                        </p:tgtEl>
                                        <p:attrNameLst>
                                          <p:attrName>style.visibility</p:attrName>
                                        </p:attrNameLst>
                                      </p:cBhvr>
                                      <p:to>
                                        <p:strVal val="visible"/>
                                      </p:to>
                                    </p:set>
                                  </p:childTnLst>
                                </p:cTn>
                              </p:par>
                            </p:childTnLst>
                          </p:cTn>
                        </p:par>
                        <p:par>
                          <p:cTn id="325" fill="hold">
                            <p:stCondLst>
                              <p:cond delay="5350"/>
                            </p:stCondLst>
                            <p:childTnLst>
                              <p:par>
                                <p:cTn id="326" presetID="1" presetClass="entr" presetSubtype="0" fill="hold" nodeType="afterEffect">
                                  <p:stCondLst>
                                    <p:cond delay="0"/>
                                  </p:stCondLst>
                                  <p:childTnLst>
                                    <p:set>
                                      <p:cBhvr>
                                        <p:cTn id="327" dur="1" fill="hold">
                                          <p:stCondLst>
                                            <p:cond delay="49"/>
                                          </p:stCondLst>
                                        </p:cTn>
                                        <p:tgtEl>
                                          <p:spTgt spid="449"/>
                                        </p:tgtEl>
                                        <p:attrNameLst>
                                          <p:attrName>style.visibility</p:attrName>
                                        </p:attrNameLst>
                                      </p:cBhvr>
                                      <p:to>
                                        <p:strVal val="visible"/>
                                      </p:to>
                                    </p:set>
                                  </p:childTnLst>
                                </p:cTn>
                              </p:par>
                            </p:childTnLst>
                          </p:cTn>
                        </p:par>
                        <p:par>
                          <p:cTn id="328" fill="hold">
                            <p:stCondLst>
                              <p:cond delay="5400"/>
                            </p:stCondLst>
                            <p:childTnLst>
                              <p:par>
                                <p:cTn id="329" presetID="1" presetClass="entr" presetSubtype="0" fill="hold" nodeType="afterEffect">
                                  <p:stCondLst>
                                    <p:cond delay="0"/>
                                  </p:stCondLst>
                                  <p:childTnLst>
                                    <p:set>
                                      <p:cBhvr>
                                        <p:cTn id="330" dur="1" fill="hold">
                                          <p:stCondLst>
                                            <p:cond delay="49"/>
                                          </p:stCondLst>
                                        </p:cTn>
                                        <p:tgtEl>
                                          <p:spTgt spid="450"/>
                                        </p:tgtEl>
                                        <p:attrNameLst>
                                          <p:attrName>style.visibility</p:attrName>
                                        </p:attrNameLst>
                                      </p:cBhvr>
                                      <p:to>
                                        <p:strVal val="visible"/>
                                      </p:to>
                                    </p:set>
                                  </p:childTnLst>
                                </p:cTn>
                              </p:par>
                            </p:childTnLst>
                          </p:cTn>
                        </p:par>
                        <p:par>
                          <p:cTn id="331" fill="hold">
                            <p:stCondLst>
                              <p:cond delay="5450"/>
                            </p:stCondLst>
                            <p:childTnLst>
                              <p:par>
                                <p:cTn id="332" presetID="1" presetClass="entr" presetSubtype="0" fill="hold" nodeType="afterEffect">
                                  <p:stCondLst>
                                    <p:cond delay="0"/>
                                  </p:stCondLst>
                                  <p:childTnLst>
                                    <p:set>
                                      <p:cBhvr>
                                        <p:cTn id="333" dur="1" fill="hold">
                                          <p:stCondLst>
                                            <p:cond delay="49"/>
                                          </p:stCondLst>
                                        </p:cTn>
                                        <p:tgtEl>
                                          <p:spTgt spid="451"/>
                                        </p:tgtEl>
                                        <p:attrNameLst>
                                          <p:attrName>style.visibility</p:attrName>
                                        </p:attrNameLst>
                                      </p:cBhvr>
                                      <p:to>
                                        <p:strVal val="visible"/>
                                      </p:to>
                                    </p:set>
                                  </p:childTnLst>
                                </p:cTn>
                              </p:par>
                            </p:childTnLst>
                          </p:cTn>
                        </p:par>
                        <p:par>
                          <p:cTn id="334" fill="hold">
                            <p:stCondLst>
                              <p:cond delay="5500"/>
                            </p:stCondLst>
                            <p:childTnLst>
                              <p:par>
                                <p:cTn id="335" presetID="1" presetClass="entr" presetSubtype="0" fill="hold" nodeType="afterEffect">
                                  <p:stCondLst>
                                    <p:cond delay="0"/>
                                  </p:stCondLst>
                                  <p:childTnLst>
                                    <p:set>
                                      <p:cBhvr>
                                        <p:cTn id="336" dur="1" fill="hold">
                                          <p:stCondLst>
                                            <p:cond delay="49"/>
                                          </p:stCondLst>
                                        </p:cTn>
                                        <p:tgtEl>
                                          <p:spTgt spid="452"/>
                                        </p:tgtEl>
                                        <p:attrNameLst>
                                          <p:attrName>style.visibility</p:attrName>
                                        </p:attrNameLst>
                                      </p:cBhvr>
                                      <p:to>
                                        <p:strVal val="visible"/>
                                      </p:to>
                                    </p:set>
                                  </p:childTnLst>
                                </p:cTn>
                              </p:par>
                            </p:childTnLst>
                          </p:cTn>
                        </p:par>
                        <p:par>
                          <p:cTn id="337" fill="hold">
                            <p:stCondLst>
                              <p:cond delay="5550"/>
                            </p:stCondLst>
                            <p:childTnLst>
                              <p:par>
                                <p:cTn id="338" presetID="1" presetClass="entr" presetSubtype="0" fill="hold" nodeType="afterEffect">
                                  <p:stCondLst>
                                    <p:cond delay="0"/>
                                  </p:stCondLst>
                                  <p:childTnLst>
                                    <p:set>
                                      <p:cBhvr>
                                        <p:cTn id="339" dur="1" fill="hold">
                                          <p:stCondLst>
                                            <p:cond delay="49"/>
                                          </p:stCondLst>
                                        </p:cTn>
                                        <p:tgtEl>
                                          <p:spTgt spid="564"/>
                                        </p:tgtEl>
                                        <p:attrNameLst>
                                          <p:attrName>style.visibility</p:attrName>
                                        </p:attrNameLst>
                                      </p:cBhvr>
                                      <p:to>
                                        <p:strVal val="visible"/>
                                      </p:to>
                                    </p:set>
                                  </p:childTnLst>
                                </p:cTn>
                              </p:par>
                            </p:childTnLst>
                          </p:cTn>
                        </p:par>
                        <p:par>
                          <p:cTn id="340" fill="hold">
                            <p:stCondLst>
                              <p:cond delay="5600"/>
                            </p:stCondLst>
                            <p:childTnLst>
                              <p:par>
                                <p:cTn id="341" presetID="1" presetClass="entr" presetSubtype="0" fill="hold" nodeType="afterEffect">
                                  <p:stCondLst>
                                    <p:cond delay="0"/>
                                  </p:stCondLst>
                                  <p:childTnLst>
                                    <p:set>
                                      <p:cBhvr>
                                        <p:cTn id="342" dur="1" fill="hold">
                                          <p:stCondLst>
                                            <p:cond delay="49"/>
                                          </p:stCondLst>
                                        </p:cTn>
                                        <p:tgtEl>
                                          <p:spTgt spid="565"/>
                                        </p:tgtEl>
                                        <p:attrNameLst>
                                          <p:attrName>style.visibility</p:attrName>
                                        </p:attrNameLst>
                                      </p:cBhvr>
                                      <p:to>
                                        <p:strVal val="visible"/>
                                      </p:to>
                                    </p:set>
                                  </p:childTnLst>
                                </p:cTn>
                              </p:par>
                            </p:childTnLst>
                          </p:cTn>
                        </p:par>
                        <p:par>
                          <p:cTn id="343" fill="hold">
                            <p:stCondLst>
                              <p:cond delay="5650"/>
                            </p:stCondLst>
                            <p:childTnLst>
                              <p:par>
                                <p:cTn id="344" presetID="1" presetClass="entr" presetSubtype="0" fill="hold" nodeType="afterEffect">
                                  <p:stCondLst>
                                    <p:cond delay="0"/>
                                  </p:stCondLst>
                                  <p:childTnLst>
                                    <p:set>
                                      <p:cBhvr>
                                        <p:cTn id="345" dur="1" fill="hold">
                                          <p:stCondLst>
                                            <p:cond delay="49"/>
                                          </p:stCondLst>
                                        </p:cTn>
                                        <p:tgtEl>
                                          <p:spTgt spid="566"/>
                                        </p:tgtEl>
                                        <p:attrNameLst>
                                          <p:attrName>style.visibility</p:attrName>
                                        </p:attrNameLst>
                                      </p:cBhvr>
                                      <p:to>
                                        <p:strVal val="visible"/>
                                      </p:to>
                                    </p:set>
                                  </p:childTnLst>
                                </p:cTn>
                              </p:par>
                            </p:childTnLst>
                          </p:cTn>
                        </p:par>
                        <p:par>
                          <p:cTn id="346" fill="hold">
                            <p:stCondLst>
                              <p:cond delay="5700"/>
                            </p:stCondLst>
                            <p:childTnLst>
                              <p:par>
                                <p:cTn id="347" presetID="1" presetClass="entr" presetSubtype="0" fill="hold" nodeType="afterEffect">
                                  <p:stCondLst>
                                    <p:cond delay="0"/>
                                  </p:stCondLst>
                                  <p:childTnLst>
                                    <p:set>
                                      <p:cBhvr>
                                        <p:cTn id="348" dur="1" fill="hold">
                                          <p:stCondLst>
                                            <p:cond delay="49"/>
                                          </p:stCondLst>
                                        </p:cTn>
                                        <p:tgtEl>
                                          <p:spTgt spid="567"/>
                                        </p:tgtEl>
                                        <p:attrNameLst>
                                          <p:attrName>style.visibility</p:attrName>
                                        </p:attrNameLst>
                                      </p:cBhvr>
                                      <p:to>
                                        <p:strVal val="visible"/>
                                      </p:to>
                                    </p:set>
                                  </p:childTnLst>
                                </p:cTn>
                              </p:par>
                            </p:childTnLst>
                          </p:cTn>
                        </p:par>
                        <p:par>
                          <p:cTn id="349" fill="hold">
                            <p:stCondLst>
                              <p:cond delay="5750"/>
                            </p:stCondLst>
                            <p:childTnLst>
                              <p:par>
                                <p:cTn id="350" presetID="1" presetClass="entr" presetSubtype="0" fill="hold" nodeType="afterEffect">
                                  <p:stCondLst>
                                    <p:cond delay="0"/>
                                  </p:stCondLst>
                                  <p:childTnLst>
                                    <p:set>
                                      <p:cBhvr>
                                        <p:cTn id="351" dur="1" fill="hold">
                                          <p:stCondLst>
                                            <p:cond delay="49"/>
                                          </p:stCondLst>
                                        </p:cTn>
                                        <p:tgtEl>
                                          <p:spTgt spid="568"/>
                                        </p:tgtEl>
                                        <p:attrNameLst>
                                          <p:attrName>style.visibility</p:attrName>
                                        </p:attrNameLst>
                                      </p:cBhvr>
                                      <p:to>
                                        <p:strVal val="visible"/>
                                      </p:to>
                                    </p:set>
                                  </p:childTnLst>
                                </p:cTn>
                              </p:par>
                            </p:childTnLst>
                          </p:cTn>
                        </p:par>
                        <p:par>
                          <p:cTn id="352" fill="hold">
                            <p:stCondLst>
                              <p:cond delay="5800"/>
                            </p:stCondLst>
                            <p:childTnLst>
                              <p:par>
                                <p:cTn id="353" presetID="1" presetClass="entr" presetSubtype="0" fill="hold" nodeType="afterEffect">
                                  <p:stCondLst>
                                    <p:cond delay="0"/>
                                  </p:stCondLst>
                                  <p:childTnLst>
                                    <p:set>
                                      <p:cBhvr>
                                        <p:cTn id="354" dur="1" fill="hold">
                                          <p:stCondLst>
                                            <p:cond delay="49"/>
                                          </p:stCondLst>
                                        </p:cTn>
                                        <p:tgtEl>
                                          <p:spTgt spid="569"/>
                                        </p:tgtEl>
                                        <p:attrNameLst>
                                          <p:attrName>style.visibility</p:attrName>
                                        </p:attrNameLst>
                                      </p:cBhvr>
                                      <p:to>
                                        <p:strVal val="visible"/>
                                      </p:to>
                                    </p:set>
                                  </p:childTnLst>
                                </p:cTn>
                              </p:par>
                            </p:childTnLst>
                          </p:cTn>
                        </p:par>
                        <p:par>
                          <p:cTn id="355" fill="hold">
                            <p:stCondLst>
                              <p:cond delay="5850"/>
                            </p:stCondLst>
                            <p:childTnLst>
                              <p:par>
                                <p:cTn id="356" presetID="1" presetClass="entr" presetSubtype="0" fill="hold" nodeType="afterEffect">
                                  <p:stCondLst>
                                    <p:cond delay="0"/>
                                  </p:stCondLst>
                                  <p:childTnLst>
                                    <p:set>
                                      <p:cBhvr>
                                        <p:cTn id="357" dur="1" fill="hold">
                                          <p:stCondLst>
                                            <p:cond delay="49"/>
                                          </p:stCondLst>
                                        </p:cTn>
                                        <p:tgtEl>
                                          <p:spTgt spid="570"/>
                                        </p:tgtEl>
                                        <p:attrNameLst>
                                          <p:attrName>style.visibility</p:attrName>
                                        </p:attrNameLst>
                                      </p:cBhvr>
                                      <p:to>
                                        <p:strVal val="visible"/>
                                      </p:to>
                                    </p:set>
                                  </p:childTnLst>
                                </p:cTn>
                              </p:par>
                            </p:childTnLst>
                          </p:cTn>
                        </p:par>
                        <p:par>
                          <p:cTn id="358" fill="hold">
                            <p:stCondLst>
                              <p:cond delay="5900"/>
                            </p:stCondLst>
                            <p:childTnLst>
                              <p:par>
                                <p:cTn id="359" presetID="1" presetClass="entr" presetSubtype="0" fill="hold" nodeType="afterEffect">
                                  <p:stCondLst>
                                    <p:cond delay="0"/>
                                  </p:stCondLst>
                                  <p:childTnLst>
                                    <p:set>
                                      <p:cBhvr>
                                        <p:cTn id="360" dur="1" fill="hold">
                                          <p:stCondLst>
                                            <p:cond delay="49"/>
                                          </p:stCondLst>
                                        </p:cTn>
                                        <p:tgtEl>
                                          <p:spTgt spid="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vert="horz" lIns="91440" tIns="45720" rIns="91440" bIns="45720" rtlCol="0" anchor="ctr">
            <a:noAutofit/>
          </a:bodyPr>
          <a:lstStyle/>
          <a:p>
            <a:pPr>
              <a:spcBef>
                <a:spcPct val="20000"/>
              </a:spcBef>
              <a:buFont typeface="Arial" pitchFamily="34" charset="0"/>
            </a:pPr>
            <a:r>
              <a:rPr lang="en-US" dirty="0">
                <a:solidFill>
                  <a:srgbClr val="0070C0"/>
                </a:solidFill>
                <a:effectLst>
                  <a:innerShdw blurRad="63500" dist="50800" dir="16200000">
                    <a:prstClr val="black">
                      <a:alpha val="16000"/>
                    </a:prstClr>
                  </a:innerShdw>
                </a:effectLst>
                <a:latin typeface="ChunkFive Roman" pitchFamily="50" charset="0"/>
                <a:ea typeface="+mn-ea"/>
                <a:cs typeface="+mn-cs"/>
              </a:rPr>
              <a:t>Income Statement</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73477" y="1143000"/>
            <a:ext cx="5794123" cy="549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7607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vert="horz" lIns="91440" tIns="45720" rIns="91440" bIns="45720" rtlCol="0" anchor="ctr">
            <a:noAutofit/>
          </a:bodyPr>
          <a:lstStyle/>
          <a:p>
            <a:pPr>
              <a:spcBef>
                <a:spcPct val="20000"/>
              </a:spcBef>
              <a:buFont typeface="Arial" pitchFamily="34" charset="0"/>
            </a:pPr>
            <a:r>
              <a:rPr lang="en-US" dirty="0">
                <a:solidFill>
                  <a:srgbClr val="0070C0"/>
                </a:solidFill>
                <a:effectLst>
                  <a:innerShdw blurRad="63500" dist="50800" dir="16200000">
                    <a:prstClr val="black">
                      <a:alpha val="16000"/>
                    </a:prstClr>
                  </a:innerShdw>
                </a:effectLst>
                <a:latin typeface="ChunkFive Roman" pitchFamily="50" charset="0"/>
                <a:ea typeface="+mn-ea"/>
                <a:cs typeface="+mn-cs"/>
              </a:rPr>
              <a:t>Balance sheet</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47499" y="1031250"/>
            <a:ext cx="6501101" cy="567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6175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vert="horz" lIns="91440" tIns="45720" rIns="91440" bIns="45720" rtlCol="0" anchor="ctr">
            <a:noAutofit/>
          </a:bodyPr>
          <a:lstStyle/>
          <a:p>
            <a:pPr>
              <a:spcBef>
                <a:spcPct val="20000"/>
              </a:spcBef>
              <a:buFont typeface="Arial" pitchFamily="34" charset="0"/>
            </a:pPr>
            <a:r>
              <a:rPr lang="en-US" dirty="0">
                <a:solidFill>
                  <a:srgbClr val="0070C0"/>
                </a:solidFill>
                <a:effectLst>
                  <a:innerShdw blurRad="63500" dist="50800" dir="16200000">
                    <a:prstClr val="black">
                      <a:alpha val="16000"/>
                    </a:prstClr>
                  </a:innerShdw>
                </a:effectLst>
                <a:latin typeface="ChunkFive Roman" pitchFamily="50" charset="0"/>
                <a:ea typeface="+mn-ea"/>
                <a:cs typeface="+mn-cs"/>
              </a:rPr>
              <a:t>Cash Flow</a:t>
            </a:r>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5281" y="1079931"/>
            <a:ext cx="7769119" cy="562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9006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vert="horz" lIns="91440" tIns="45720" rIns="91440" bIns="45720" rtlCol="0" anchor="ctr">
            <a:noAutofit/>
          </a:bodyPr>
          <a:lstStyle/>
          <a:p>
            <a:pPr>
              <a:spcBef>
                <a:spcPct val="20000"/>
              </a:spcBef>
              <a:buFont typeface="Arial" pitchFamily="34" charset="0"/>
            </a:pPr>
            <a:r>
              <a:rPr lang="en-US" dirty="0">
                <a:solidFill>
                  <a:srgbClr val="0070C0"/>
                </a:solidFill>
                <a:effectLst>
                  <a:innerShdw blurRad="63500" dist="50800" dir="16200000">
                    <a:prstClr val="black">
                      <a:alpha val="16000"/>
                    </a:prstClr>
                  </a:innerShdw>
                </a:effectLst>
                <a:latin typeface="ChunkFive Roman" pitchFamily="50" charset="0"/>
                <a:ea typeface="+mn-ea"/>
                <a:cs typeface="+mn-cs"/>
              </a:rPr>
              <a:t>Funding and Valuation</a:t>
            </a:r>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67451" y="1143000"/>
            <a:ext cx="3104749"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9591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vert="horz" lIns="91440" tIns="45720" rIns="91440" bIns="45720" rtlCol="0" anchor="ctr">
            <a:noAutofit/>
          </a:bodyPr>
          <a:lstStyle/>
          <a:p>
            <a:pPr>
              <a:spcBef>
                <a:spcPct val="20000"/>
              </a:spcBef>
              <a:buFont typeface="Arial" pitchFamily="34" charset="0"/>
            </a:pPr>
            <a:r>
              <a:rPr lang="en-US" dirty="0" smtClean="0">
                <a:solidFill>
                  <a:srgbClr val="0070C0"/>
                </a:solidFill>
                <a:effectLst>
                  <a:innerShdw blurRad="63500" dist="50800" dir="16200000">
                    <a:prstClr val="black">
                      <a:alpha val="16000"/>
                    </a:prstClr>
                  </a:innerShdw>
                </a:effectLst>
                <a:latin typeface="ChunkFive Roman" pitchFamily="50" charset="0"/>
                <a:ea typeface="+mn-ea"/>
                <a:cs typeface="+mn-cs"/>
              </a:rPr>
              <a:t>Financial Statement (P = </a:t>
            </a:r>
            <a:r>
              <a:rPr lang="en-US" dirty="0">
                <a:solidFill>
                  <a:srgbClr val="0070C0"/>
                </a:solidFill>
                <a:effectLst>
                  <a:innerShdw blurRad="63500" dist="50800" dir="16200000">
                    <a:prstClr val="black">
                      <a:alpha val="16000"/>
                    </a:prstClr>
                  </a:innerShdw>
                </a:effectLst>
                <a:latin typeface="ChunkFive Roman" pitchFamily="50" charset="0"/>
                <a:ea typeface="+mn-ea"/>
                <a:cs typeface="+mn-cs"/>
              </a:rPr>
              <a:t>$</a:t>
            </a:r>
            <a:r>
              <a:rPr lang="en-US" dirty="0" smtClean="0">
                <a:solidFill>
                  <a:srgbClr val="0070C0"/>
                </a:solidFill>
                <a:effectLst>
                  <a:innerShdw blurRad="63500" dist="50800" dir="16200000">
                    <a:prstClr val="black">
                      <a:alpha val="16000"/>
                    </a:prstClr>
                  </a:innerShdw>
                </a:effectLst>
                <a:latin typeface="ChunkFive Roman" pitchFamily="50" charset="0"/>
                <a:ea typeface="+mn-ea"/>
                <a:cs typeface="+mn-cs"/>
              </a:rPr>
              <a:t>40)</a:t>
            </a:r>
            <a:endParaRPr lang="en-US" dirty="0">
              <a:solidFill>
                <a:srgbClr val="0070C0"/>
              </a:solidFill>
              <a:effectLst>
                <a:innerShdw blurRad="63500" dist="50800" dir="16200000">
                  <a:prstClr val="black">
                    <a:alpha val="16000"/>
                  </a:prstClr>
                </a:innerShdw>
              </a:effectLst>
              <a:latin typeface="ChunkFive Roman" pitchFamily="50" charset="0"/>
              <a:ea typeface="+mn-ea"/>
              <a:cs typeface="+mn-cs"/>
            </a:endParaRP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921276"/>
            <a:ext cx="7086600" cy="570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4420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121562"/>
            <a:ext cx="7086600" cy="550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0" y="152400"/>
            <a:ext cx="9144000" cy="1143000"/>
          </a:xfrm>
          <a:prstGeom prst="rect">
            <a:avLst/>
          </a:prstGeom>
        </p:spPr>
        <p:txBody>
          <a:bodyPr vert="horz" lIns="91440" tIns="45720" rIns="91440" bIns="45720" rtlCol="0" anchor="ctr">
            <a:noAutofit/>
          </a:bodyPr>
          <a:lstStyle>
            <a:lvl1pPr algn="ctr">
              <a:spcBef>
                <a:spcPct val="20000"/>
              </a:spcBef>
              <a:buFont typeface="Arial" pitchFamily="34" charset="0"/>
              <a:buNone/>
              <a:defRPr sz="4400">
                <a:solidFill>
                  <a:srgbClr val="0070C0"/>
                </a:solidFill>
                <a:effectLst>
                  <a:innerShdw blurRad="63500" dist="50800" dir="16200000">
                    <a:prstClr val="black">
                      <a:alpha val="16000"/>
                    </a:prstClr>
                  </a:innerShdw>
                </a:effectLst>
                <a:latin typeface="ChunkFive Roman" pitchFamily="50" charset="0"/>
              </a:defRPr>
            </a:lvl1pPr>
          </a:lstStyle>
          <a:p>
            <a:r>
              <a:rPr lang="en-US" dirty="0" smtClean="0"/>
              <a:t>Financial Statement (P = $40)</a:t>
            </a:r>
            <a:endParaRPr lang="en-US" dirty="0"/>
          </a:p>
        </p:txBody>
      </p:sp>
    </p:spTree>
    <p:extLst>
      <p:ext uri="{BB962C8B-B14F-4D97-AF65-F5344CB8AC3E}">
        <p14:creationId xmlns:p14="http://schemas.microsoft.com/office/powerpoint/2010/main" val="922871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ennan\Dropbox\B-Plan Prep\images\2-blade X-Lint prototy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14" y="0"/>
            <a:ext cx="9158514" cy="69033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52400"/>
            <a:ext cx="9144000" cy="1143000"/>
          </a:xfrm>
        </p:spPr>
        <p:txBody>
          <a:bodyPr vert="horz" lIns="91440" tIns="45720" rIns="91440" bIns="45720" rtlCol="0" anchor="ctr">
            <a:noAutofit/>
          </a:bodyPr>
          <a:lstStyle/>
          <a:p>
            <a:pPr>
              <a:spcBef>
                <a:spcPct val="20000"/>
              </a:spcBef>
              <a:buFont typeface="Arial" pitchFamily="34" charset="0"/>
            </a:pPr>
            <a:r>
              <a:rPr lang="en-US" dirty="0">
                <a:solidFill>
                  <a:srgbClr val="0070C0"/>
                </a:solidFill>
                <a:effectLst>
                  <a:innerShdw blurRad="63500" dist="50800" dir="16200000">
                    <a:prstClr val="black">
                      <a:alpha val="16000"/>
                    </a:prstClr>
                  </a:innerShdw>
                </a:effectLst>
                <a:latin typeface="ChunkFive Roman" pitchFamily="50" charset="0"/>
                <a:ea typeface="+mn-ea"/>
                <a:cs typeface="+mn-cs"/>
              </a:rPr>
              <a:t>New design image</a:t>
            </a:r>
          </a:p>
        </p:txBody>
      </p:sp>
    </p:spTree>
    <p:extLst>
      <p:ext uri="{BB962C8B-B14F-4D97-AF65-F5344CB8AC3E}">
        <p14:creationId xmlns:p14="http://schemas.microsoft.com/office/powerpoint/2010/main" val="4661522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vert="horz" lIns="91440" tIns="45720" rIns="91440" bIns="45720" rtlCol="0" anchor="ctr">
            <a:noAutofit/>
          </a:bodyPr>
          <a:lstStyle/>
          <a:p>
            <a:pPr>
              <a:spcBef>
                <a:spcPct val="20000"/>
              </a:spcBef>
              <a:buFont typeface="Arial" pitchFamily="34" charset="0"/>
            </a:pPr>
            <a:r>
              <a:rPr lang="en-US" dirty="0">
                <a:solidFill>
                  <a:srgbClr val="0070C0"/>
                </a:solidFill>
                <a:effectLst>
                  <a:innerShdw blurRad="63500" dist="50800" dir="16200000">
                    <a:prstClr val="black">
                      <a:alpha val="16000"/>
                    </a:prstClr>
                  </a:innerShdw>
                </a:effectLst>
                <a:latin typeface="ChunkFive Roman" pitchFamily="50" charset="0"/>
                <a:ea typeface="+mn-ea"/>
                <a:cs typeface="+mn-cs"/>
              </a:rPr>
              <a:t>Management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4417236"/>
              </p:ext>
            </p:extLst>
          </p:nvPr>
        </p:nvGraphicFramePr>
        <p:xfrm>
          <a:off x="457200" y="1600200"/>
          <a:ext cx="8229600" cy="1833880"/>
        </p:xfrm>
        <a:graphic>
          <a:graphicData uri="http://schemas.openxmlformats.org/drawingml/2006/table">
            <a:tbl>
              <a:tblPr firstRow="1" bandRow="1">
                <a:tableStyleId>{5C22544A-7EE6-4342-B048-85BDC9FD1C3A}</a:tableStyleId>
              </a:tblPr>
              <a:tblGrid>
                <a:gridCol w="1981200"/>
                <a:gridCol w="1600200"/>
                <a:gridCol w="1447800"/>
                <a:gridCol w="1752600"/>
                <a:gridCol w="1447800"/>
              </a:tblGrid>
              <a:tr h="370840">
                <a:tc>
                  <a:txBody>
                    <a:bodyPr/>
                    <a:lstStyle/>
                    <a:p>
                      <a:r>
                        <a:rPr lang="en-US" dirty="0" smtClean="0"/>
                        <a:t>Year 1</a:t>
                      </a:r>
                      <a:endParaRPr lang="en-US" dirty="0"/>
                    </a:p>
                  </a:txBody>
                  <a:tcPr/>
                </a:tc>
                <a:tc>
                  <a:txBody>
                    <a:bodyPr/>
                    <a:lstStyle/>
                    <a:p>
                      <a:r>
                        <a:rPr lang="en-US" dirty="0" smtClean="0"/>
                        <a:t>Year 2</a:t>
                      </a:r>
                      <a:endParaRPr lang="en-US" dirty="0"/>
                    </a:p>
                  </a:txBody>
                  <a:tcPr/>
                </a:tc>
                <a:tc>
                  <a:txBody>
                    <a:bodyPr/>
                    <a:lstStyle/>
                    <a:p>
                      <a:r>
                        <a:rPr lang="en-US" dirty="0" smtClean="0"/>
                        <a:t>Year 3</a:t>
                      </a:r>
                      <a:endParaRPr lang="en-US" dirty="0"/>
                    </a:p>
                  </a:txBody>
                  <a:tcPr/>
                </a:tc>
                <a:tc>
                  <a:txBody>
                    <a:bodyPr/>
                    <a:lstStyle/>
                    <a:p>
                      <a:r>
                        <a:rPr lang="en-US" dirty="0" smtClean="0"/>
                        <a:t>Year 4</a:t>
                      </a:r>
                      <a:endParaRPr lang="en-US" dirty="0"/>
                    </a:p>
                  </a:txBody>
                  <a:tcPr/>
                </a:tc>
                <a:tc>
                  <a:txBody>
                    <a:bodyPr/>
                    <a:lstStyle/>
                    <a:p>
                      <a:r>
                        <a:rPr lang="en-US" dirty="0" smtClean="0"/>
                        <a:t>Year 5</a:t>
                      </a:r>
                      <a:endParaRPr lang="en-US" dirty="0"/>
                    </a:p>
                  </a:txBody>
                  <a:tcPr/>
                </a:tc>
              </a:tr>
              <a:tr h="370840">
                <a:tc>
                  <a:txBody>
                    <a:bodyPr/>
                    <a:lstStyle/>
                    <a:p>
                      <a:pPr marL="285750" indent="-285750">
                        <a:buFont typeface="Arial" pitchFamily="34" charset="0"/>
                        <a:buChar char="•"/>
                      </a:pPr>
                      <a:r>
                        <a:rPr lang="en-US" dirty="0" smtClean="0"/>
                        <a:t>Justin Lowell-</a:t>
                      </a:r>
                      <a:r>
                        <a:rPr lang="en-US" dirty="0" err="1" smtClean="0"/>
                        <a:t>Bellew</a:t>
                      </a:r>
                      <a:r>
                        <a:rPr lang="en-US" baseline="0" dirty="0" smtClean="0"/>
                        <a:t> (CEO)</a:t>
                      </a:r>
                    </a:p>
                    <a:p>
                      <a:pPr marL="285750" indent="-285750">
                        <a:buFont typeface="Arial" pitchFamily="34" charset="0"/>
                        <a:buChar char="•"/>
                      </a:pPr>
                      <a:r>
                        <a:rPr lang="en-US" baseline="0" dirty="0" smtClean="0"/>
                        <a:t>Operations Manager</a:t>
                      </a:r>
                    </a:p>
                    <a:p>
                      <a:pPr marL="285750" indent="-285750">
                        <a:buFont typeface="Arial" pitchFamily="34" charset="0"/>
                        <a:buChar char="•"/>
                      </a:pPr>
                      <a:r>
                        <a:rPr lang="en-US" baseline="0" dirty="0" smtClean="0"/>
                        <a:t>Sales Manager</a:t>
                      </a:r>
                      <a:endParaRPr lang="en-US" dirty="0"/>
                    </a:p>
                  </a:txBody>
                  <a:tcPr/>
                </a:tc>
                <a:tc>
                  <a:txBody>
                    <a:bodyPr/>
                    <a:lstStyle/>
                    <a:p>
                      <a:endParaRPr lang="en-US" dirty="0"/>
                    </a:p>
                  </a:txBody>
                  <a:tcPr/>
                </a:tc>
                <a:tc>
                  <a:txBody>
                    <a:bodyPr/>
                    <a:lstStyle/>
                    <a:p>
                      <a:endParaRPr lang="en-US" dirty="0"/>
                    </a:p>
                  </a:txBody>
                  <a:tcPr/>
                </a:tc>
                <a:tc>
                  <a:txBody>
                    <a:bodyPr/>
                    <a:lstStyle/>
                    <a:p>
                      <a:pPr marL="285750" indent="-285750">
                        <a:buFont typeface="Arial" pitchFamily="34" charset="0"/>
                        <a:buChar char="•"/>
                      </a:pPr>
                      <a:r>
                        <a:rPr lang="en-US" dirty="0" smtClean="0"/>
                        <a:t>Marketing Manager</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991026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556001"/>
            <a:ext cx="9144001" cy="3302000"/>
          </a:xfrm>
          <a:prstGeom prst="rect">
            <a:avLst/>
          </a:prstGeom>
        </p:spPr>
      </p:pic>
      <p:sp>
        <p:nvSpPr>
          <p:cNvPr id="5" name="Content Placeholder 2"/>
          <p:cNvSpPr>
            <a:spLocks noGrp="1"/>
          </p:cNvSpPr>
          <p:nvPr>
            <p:ph idx="1"/>
          </p:nvPr>
        </p:nvSpPr>
        <p:spPr>
          <a:xfrm>
            <a:off x="292395" y="762001"/>
            <a:ext cx="8534400" cy="1676400"/>
          </a:xfrm>
        </p:spPr>
        <p:txBody>
          <a:bodyPr>
            <a:normAutofit/>
          </a:bodyPr>
          <a:lstStyle/>
          <a:p>
            <a:pPr marL="0" indent="0" algn="ctr">
              <a:buNone/>
            </a:pPr>
            <a:r>
              <a:rPr lang="en-US" sz="4800" b="1" dirty="0" smtClean="0">
                <a:solidFill>
                  <a:srgbClr val="92D050"/>
                </a:solidFill>
                <a:effectLst>
                  <a:innerShdw blurRad="63500" dist="50800" dir="16200000">
                    <a:prstClr val="black">
                      <a:alpha val="16000"/>
                    </a:prstClr>
                  </a:innerShdw>
                </a:effectLst>
              </a:rPr>
              <a:t>Clothes dryers hog </a:t>
            </a:r>
            <a:r>
              <a:rPr lang="en-US" sz="4800" b="1" dirty="0">
                <a:solidFill>
                  <a:srgbClr val="92D050"/>
                </a:solidFill>
                <a:effectLst>
                  <a:innerShdw blurRad="63500" dist="50800" dir="16200000">
                    <a:prstClr val="black">
                      <a:alpha val="16000"/>
                    </a:prstClr>
                  </a:innerShdw>
                </a:effectLst>
              </a:rPr>
              <a:t>5.8% of US residential </a:t>
            </a:r>
            <a:r>
              <a:rPr lang="en-US" sz="4800" b="1" dirty="0" smtClean="0">
                <a:solidFill>
                  <a:srgbClr val="92D050"/>
                </a:solidFill>
                <a:effectLst>
                  <a:innerShdw blurRad="63500" dist="50800" dir="16200000">
                    <a:prstClr val="black">
                      <a:alpha val="16000"/>
                    </a:prstClr>
                  </a:innerShdw>
                </a:effectLst>
              </a:rPr>
              <a:t>electricity, annually</a:t>
            </a:r>
            <a:endParaRPr lang="en-US" sz="4800" b="1" dirty="0">
              <a:solidFill>
                <a:srgbClr val="92D050"/>
              </a:solidFill>
              <a:effectLst>
                <a:innerShdw blurRad="63500" dist="50800" dir="16200000">
                  <a:prstClr val="black">
                    <a:alpha val="16000"/>
                  </a:prstClr>
                </a:innerShdw>
              </a:effectLst>
            </a:endParaRPr>
          </a:p>
        </p:txBody>
      </p:sp>
      <p:sp>
        <p:nvSpPr>
          <p:cNvPr id="8" name="Content Placeholder 2"/>
          <p:cNvSpPr txBox="1">
            <a:spLocks/>
          </p:cNvSpPr>
          <p:nvPr/>
        </p:nvSpPr>
        <p:spPr>
          <a:xfrm>
            <a:off x="0" y="3048000"/>
            <a:ext cx="91440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800" b="1" dirty="0" smtClean="0">
                <a:solidFill>
                  <a:srgbClr val="0070C0"/>
                </a:solidFill>
                <a:effectLst>
                  <a:innerShdw blurRad="63500" dist="50800" dir="16200000">
                    <a:prstClr val="black">
                      <a:alpha val="16000"/>
                    </a:prstClr>
                  </a:innerShdw>
                </a:effectLst>
              </a:rPr>
              <a:t>$7,051,300,000</a:t>
            </a:r>
          </a:p>
        </p:txBody>
      </p:sp>
      <p:sp>
        <p:nvSpPr>
          <p:cNvPr id="9" name="Content Placeholder 2"/>
          <p:cNvSpPr txBox="1">
            <a:spLocks/>
          </p:cNvSpPr>
          <p:nvPr/>
        </p:nvSpPr>
        <p:spPr>
          <a:xfrm>
            <a:off x="0" y="3810000"/>
            <a:ext cx="91440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4800" b="1" dirty="0">
              <a:solidFill>
                <a:srgbClr val="0070C0"/>
              </a:solidFill>
              <a:effectLst>
                <a:innerShdw blurRad="63500" dist="50800" dir="16200000">
                  <a:prstClr val="black">
                    <a:alpha val="16000"/>
                  </a:prstClr>
                </a:innerShdw>
              </a:effectLst>
            </a:endParaRPr>
          </a:p>
        </p:txBody>
      </p:sp>
    </p:spTree>
    <p:extLst>
      <p:ext uri="{BB962C8B-B14F-4D97-AF65-F5344CB8AC3E}">
        <p14:creationId xmlns:p14="http://schemas.microsoft.com/office/powerpoint/2010/main" val="295299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229600" cy="3429000"/>
          </a:xfrm>
        </p:spPr>
        <p:txBody>
          <a:bodyPr>
            <a:normAutofit/>
          </a:bodyPr>
          <a:lstStyle/>
          <a:p>
            <a:pPr marL="0" indent="0">
              <a:buNone/>
            </a:pPr>
            <a:r>
              <a:rPr lang="en-US" sz="6000" b="1" dirty="0" smtClean="0">
                <a:solidFill>
                  <a:srgbClr val="92D050"/>
                </a:solidFill>
                <a:effectLst>
                  <a:innerShdw blurRad="63500" dist="50800" dir="16200000">
                    <a:prstClr val="black">
                      <a:alpha val="16000"/>
                    </a:prstClr>
                  </a:innerShdw>
                </a:effectLst>
              </a:rPr>
              <a:t>As the efficiency of the dryer increases, so do the annual savings…</a:t>
            </a:r>
            <a:endParaRPr lang="en-US" sz="6000" b="1" dirty="0">
              <a:solidFill>
                <a:srgbClr val="92D050"/>
              </a:solidFill>
              <a:effectLst>
                <a:innerShdw blurRad="63500" dist="50800" dir="16200000">
                  <a:prstClr val="black">
                    <a:alpha val="16000"/>
                  </a:prstClr>
                </a:innerShdw>
              </a:effectLst>
            </a:endParaRPr>
          </a:p>
        </p:txBody>
      </p:sp>
      <p:sp>
        <p:nvSpPr>
          <p:cNvPr id="4" name="Content Placeholder 2"/>
          <p:cNvSpPr txBox="1">
            <a:spLocks/>
          </p:cNvSpPr>
          <p:nvPr/>
        </p:nvSpPr>
        <p:spPr>
          <a:xfrm>
            <a:off x="703798" y="5409039"/>
            <a:ext cx="39624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b="1" dirty="0" smtClean="0">
                <a:solidFill>
                  <a:srgbClr val="0070C0"/>
                </a:solidFill>
                <a:effectLst>
                  <a:innerShdw blurRad="63500" dist="50800" dir="16200000">
                    <a:prstClr val="black">
                      <a:alpha val="16000"/>
                    </a:prstClr>
                  </a:innerShdw>
                </a:effectLst>
              </a:rPr>
              <a:t>10% </a:t>
            </a:r>
            <a:r>
              <a:rPr lang="en-US" sz="4400" b="1" dirty="0" smtClean="0">
                <a:solidFill>
                  <a:srgbClr val="0070C0"/>
                </a:solidFill>
                <a:effectLst>
                  <a:innerShdw blurRad="63500" dist="50800" dir="16200000">
                    <a:prstClr val="black">
                      <a:alpha val="16000"/>
                    </a:prstClr>
                  </a:innerShdw>
                </a:effectLst>
                <a:sym typeface="Wingdings" pitchFamily="2" charset="2"/>
              </a:rPr>
              <a:t> $13</a:t>
            </a:r>
            <a:endParaRPr lang="en-US" sz="4400" b="1" dirty="0">
              <a:solidFill>
                <a:srgbClr val="0070C0"/>
              </a:solidFill>
              <a:effectLst>
                <a:innerShdw blurRad="63500" dist="50800" dir="16200000">
                  <a:prstClr val="black">
                    <a:alpha val="16000"/>
                  </a:prstClr>
                </a:innerShdw>
              </a:effectLst>
            </a:endParaRPr>
          </a:p>
        </p:txBody>
      </p:sp>
      <p:sp>
        <p:nvSpPr>
          <p:cNvPr id="5" name="Content Placeholder 2"/>
          <p:cNvSpPr txBox="1">
            <a:spLocks/>
          </p:cNvSpPr>
          <p:nvPr/>
        </p:nvSpPr>
        <p:spPr>
          <a:xfrm>
            <a:off x="1752600" y="4420834"/>
            <a:ext cx="39624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b="1" dirty="0">
                <a:solidFill>
                  <a:srgbClr val="0070C0"/>
                </a:solidFill>
                <a:effectLst>
                  <a:innerShdw blurRad="63500" dist="50800" dir="16200000">
                    <a:prstClr val="black">
                      <a:alpha val="16000"/>
                    </a:prstClr>
                  </a:innerShdw>
                </a:effectLst>
              </a:rPr>
              <a:t>2</a:t>
            </a:r>
            <a:r>
              <a:rPr lang="en-US" sz="4400" b="1" dirty="0" smtClean="0">
                <a:solidFill>
                  <a:srgbClr val="0070C0"/>
                </a:solidFill>
                <a:effectLst>
                  <a:innerShdw blurRad="63500" dist="50800" dir="16200000">
                    <a:prstClr val="black">
                      <a:alpha val="16000"/>
                    </a:prstClr>
                  </a:innerShdw>
                </a:effectLst>
              </a:rPr>
              <a:t>0% </a:t>
            </a:r>
            <a:r>
              <a:rPr lang="en-US" sz="4400" b="1" dirty="0" smtClean="0">
                <a:solidFill>
                  <a:srgbClr val="0070C0"/>
                </a:solidFill>
                <a:effectLst>
                  <a:innerShdw blurRad="63500" dist="50800" dir="16200000">
                    <a:prstClr val="black">
                      <a:alpha val="16000"/>
                    </a:prstClr>
                  </a:innerShdw>
                </a:effectLst>
                <a:sym typeface="Wingdings" pitchFamily="2" charset="2"/>
              </a:rPr>
              <a:t> $26</a:t>
            </a:r>
            <a:endParaRPr lang="en-US" sz="4400" b="1" dirty="0">
              <a:solidFill>
                <a:srgbClr val="0070C0"/>
              </a:solidFill>
              <a:effectLst>
                <a:innerShdw blurRad="63500" dist="50800" dir="16200000">
                  <a:prstClr val="black">
                    <a:alpha val="16000"/>
                  </a:prstClr>
                </a:innerShdw>
              </a:effectLst>
            </a:endParaRPr>
          </a:p>
        </p:txBody>
      </p:sp>
      <p:sp>
        <p:nvSpPr>
          <p:cNvPr id="6" name="Content Placeholder 2"/>
          <p:cNvSpPr txBox="1">
            <a:spLocks/>
          </p:cNvSpPr>
          <p:nvPr/>
        </p:nvSpPr>
        <p:spPr>
          <a:xfrm>
            <a:off x="2772156" y="3324255"/>
            <a:ext cx="39624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b="1" dirty="0">
                <a:solidFill>
                  <a:srgbClr val="0070C0"/>
                </a:solidFill>
                <a:effectLst>
                  <a:innerShdw blurRad="63500" dist="50800" dir="16200000">
                    <a:prstClr val="black">
                      <a:alpha val="16000"/>
                    </a:prstClr>
                  </a:innerShdw>
                </a:effectLst>
              </a:rPr>
              <a:t>3</a:t>
            </a:r>
            <a:r>
              <a:rPr lang="en-US" sz="4400" b="1" dirty="0" smtClean="0">
                <a:solidFill>
                  <a:srgbClr val="0070C0"/>
                </a:solidFill>
                <a:effectLst>
                  <a:innerShdw blurRad="63500" dist="50800" dir="16200000">
                    <a:prstClr val="black">
                      <a:alpha val="16000"/>
                    </a:prstClr>
                  </a:innerShdw>
                </a:effectLst>
              </a:rPr>
              <a:t>0% </a:t>
            </a:r>
            <a:r>
              <a:rPr lang="en-US" sz="4400" b="1" dirty="0" smtClean="0">
                <a:solidFill>
                  <a:srgbClr val="0070C0"/>
                </a:solidFill>
                <a:effectLst>
                  <a:innerShdw blurRad="63500" dist="50800" dir="16200000">
                    <a:prstClr val="black">
                      <a:alpha val="16000"/>
                    </a:prstClr>
                  </a:innerShdw>
                </a:effectLst>
                <a:sym typeface="Wingdings" pitchFamily="2" charset="2"/>
              </a:rPr>
              <a:t> $40</a:t>
            </a:r>
            <a:endParaRPr lang="en-US" sz="4400" b="1" dirty="0">
              <a:solidFill>
                <a:srgbClr val="0070C0"/>
              </a:solidFill>
              <a:effectLst>
                <a:innerShdw blurRad="63500" dist="50800" dir="16200000">
                  <a:prstClr val="black">
                    <a:alpha val="16000"/>
                  </a:prstClr>
                </a:innerShdw>
              </a:effectLst>
            </a:endParaRPr>
          </a:p>
        </p:txBody>
      </p:sp>
      <p:cxnSp>
        <p:nvCxnSpPr>
          <p:cNvPr id="9" name="Straight Connector 8"/>
          <p:cNvCxnSpPr/>
          <p:nvPr/>
        </p:nvCxnSpPr>
        <p:spPr>
          <a:xfrm flipV="1">
            <a:off x="4172712" y="5410200"/>
            <a:ext cx="1161288" cy="1133856"/>
          </a:xfrm>
          <a:prstGeom prst="line">
            <a:avLst/>
          </a:prstGeom>
          <a:ln w="254000" cap="rnd"/>
          <a:effectLst>
            <a:innerShdw blurRad="63500" dist="50800" dir="16200000">
              <a:prstClr val="black">
                <a:alpha val="16000"/>
              </a:prstClr>
            </a:inn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334000" y="4194629"/>
            <a:ext cx="1226457" cy="1214410"/>
          </a:xfrm>
          <a:prstGeom prst="line">
            <a:avLst/>
          </a:prstGeom>
          <a:ln w="254000" cap="rnd"/>
          <a:effectLst>
            <a:innerShdw blurRad="63500" dist="50800" dir="16200000">
              <a:prstClr val="black">
                <a:alpha val="16000"/>
              </a:prstClr>
            </a:inn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483350" y="3135327"/>
            <a:ext cx="1136650" cy="1139856"/>
          </a:xfrm>
          <a:prstGeom prst="line">
            <a:avLst/>
          </a:prstGeom>
          <a:ln w="254000" cap="rnd"/>
          <a:effectLst>
            <a:innerShdw blurRad="63500" dist="50800" dir="16200000">
              <a:prstClr val="black">
                <a:alpha val="16000"/>
              </a:prstClr>
            </a:inn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620000" y="2057400"/>
            <a:ext cx="990600" cy="1066800"/>
          </a:xfrm>
          <a:prstGeom prst="line">
            <a:avLst/>
          </a:prstGeom>
          <a:ln w="254000" cap="rnd">
            <a:headEnd type="none" w="med" len="med"/>
            <a:tailEnd type="arrow" w="med" len="med"/>
          </a:ln>
          <a:effectLst>
            <a:innerShdw blurRad="63500" dist="50800" dir="16200000">
              <a:prstClr val="black">
                <a:alpha val="16000"/>
              </a:prstClr>
            </a:innerShdw>
          </a:effectLst>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905000" y="3135327"/>
            <a:ext cx="4600956" cy="113985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65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28600" y="304801"/>
            <a:ext cx="8229600" cy="2057399"/>
          </a:xfrm>
        </p:spPr>
        <p:txBody>
          <a:bodyPr>
            <a:normAutofit/>
          </a:bodyPr>
          <a:lstStyle/>
          <a:p>
            <a:pPr marL="0" indent="0">
              <a:buNone/>
            </a:pPr>
            <a:r>
              <a:rPr lang="en-US" sz="6000" b="1" dirty="0">
                <a:solidFill>
                  <a:srgbClr val="92D050"/>
                </a:solidFill>
                <a:effectLst>
                  <a:innerShdw blurRad="63500" dist="50800" dir="16200000">
                    <a:prstClr val="black">
                      <a:alpha val="16000"/>
                    </a:prstClr>
                  </a:innerShdw>
                </a:effectLst>
              </a:rPr>
              <a:t>F</a:t>
            </a:r>
            <a:r>
              <a:rPr lang="en-US" sz="6000" b="1" dirty="0" smtClean="0">
                <a:solidFill>
                  <a:srgbClr val="92D050"/>
                </a:solidFill>
                <a:effectLst>
                  <a:innerShdw blurRad="63500" dist="50800" dir="16200000">
                    <a:prstClr val="black">
                      <a:alpha val="16000"/>
                    </a:prstClr>
                  </a:innerShdw>
                </a:effectLst>
              </a:rPr>
              <a:t>or some, the gains could be even higher…</a:t>
            </a:r>
            <a:endParaRPr lang="en-US" sz="6000" b="1" dirty="0">
              <a:solidFill>
                <a:srgbClr val="92D050"/>
              </a:solidFill>
              <a:effectLst>
                <a:innerShdw blurRad="63500" dist="50800" dir="16200000">
                  <a:prstClr val="black">
                    <a:alpha val="16000"/>
                  </a:prstClr>
                </a:innerShdw>
              </a:effectLst>
            </a:endParaRPr>
          </a:p>
        </p:txBody>
      </p:sp>
      <p:cxnSp>
        <p:nvCxnSpPr>
          <p:cNvPr id="10" name="Straight Arrow Connector 9"/>
          <p:cNvCxnSpPr/>
          <p:nvPr/>
        </p:nvCxnSpPr>
        <p:spPr>
          <a:xfrm flipV="1">
            <a:off x="4546600" y="3048000"/>
            <a:ext cx="0" cy="735973"/>
          </a:xfrm>
          <a:prstGeom prst="straightConnector1">
            <a:avLst/>
          </a:prstGeom>
          <a:ln w="127000" cap="r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86200" y="3974473"/>
            <a:ext cx="1371600" cy="978527"/>
          </a:xfrm>
          <a:prstGeom prst="rect">
            <a:avLst/>
          </a:prstGeom>
        </p:spPr>
        <p:txBody>
          <a:bodyPr vert="horz" lIns="91440" tIns="45720" rIns="91440" bIns="45720" rtlCol="0">
            <a:noAutofit/>
          </a:bodyPr>
          <a:lstStyle>
            <a:defPPr>
              <a:defRPr lang="en-US"/>
            </a:defPPr>
            <a:lvl1pPr indent="0">
              <a:spcBef>
                <a:spcPct val="20000"/>
              </a:spcBef>
              <a:buFont typeface="Arial" pitchFamily="34" charset="0"/>
              <a:buNone/>
              <a:defRPr>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r>
              <a:rPr lang="en-US" u="sng" dirty="0" smtClean="0"/>
              <a:t>Baseline</a:t>
            </a:r>
          </a:p>
          <a:p>
            <a:pPr algn="ctr"/>
            <a:r>
              <a:rPr lang="en-US" dirty="0" smtClean="0"/>
              <a:t>Average User</a:t>
            </a:r>
            <a:endParaRPr lang="en-US" dirty="0"/>
          </a:p>
        </p:txBody>
      </p:sp>
      <p:cxnSp>
        <p:nvCxnSpPr>
          <p:cNvPr id="17" name="Straight Arrow Connector 16"/>
          <p:cNvCxnSpPr/>
          <p:nvPr/>
        </p:nvCxnSpPr>
        <p:spPr>
          <a:xfrm flipV="1">
            <a:off x="8229600" y="3048000"/>
            <a:ext cx="0" cy="735973"/>
          </a:xfrm>
          <a:prstGeom prst="straightConnector1">
            <a:avLst/>
          </a:prstGeom>
          <a:ln w="127000" cap="r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094" b="79195" l="62582" r="79412">
                        <a14:foregroundMark x1="74673" y1="65101" x2="74673" y2="65101"/>
                        <a14:foregroundMark x1="73529" y1="57047" x2="73529" y2="57047"/>
                        <a14:foregroundMark x1="73529" y1="41611" x2="73529" y2="41611"/>
                        <a14:foregroundMark x1="75163" y1="38255" x2="75163" y2="38255"/>
                        <a14:foregroundMark x1="70752" y1="40268" x2="70752" y2="40268"/>
                        <a14:foregroundMark x1="69118" y1="28859" x2="69118" y2="28859"/>
                        <a14:foregroundMark x1="68627" y1="51678" x2="68627" y2="51678"/>
                        <a14:foregroundMark x1="67810" y1="59060" x2="67810" y2="59060"/>
                        <a14:foregroundMark x1="71405" y1="77181" x2="71405" y2="77181"/>
                        <a14:foregroundMark x1="68954" y1="77181" x2="68954" y2="77181"/>
                        <a14:foregroundMark x1="67484" y1="77181" x2="67484" y2="77181"/>
                        <a14:foregroundMark x1="66503" y1="77181" x2="66503" y2="77181"/>
                        <a14:foregroundMark x1="68137" y1="77181" x2="68137" y2="77181"/>
                        <a14:foregroundMark x1="69771" y1="77181" x2="69771" y2="77181"/>
                        <a14:foregroundMark x1="70588" y1="77181" x2="70588" y2="77181"/>
                        <a14:foregroundMark x1="72549" y1="77181" x2="72549" y2="77181"/>
                        <a14:foregroundMark x1="73529" y1="77181" x2="73529" y2="77181"/>
                        <a14:foregroundMark x1="75000" y1="77181" x2="75000" y2="77181"/>
                        <a14:foregroundMark x1="75817" y1="77181" x2="75817" y2="77181"/>
                        <a14:foregroundMark x1="74346" y1="77181" x2="74346" y2="77181"/>
                        <a14:foregroundMark x1="78922" y1="63087" x2="78922" y2="63087"/>
                        <a14:foregroundMark x1="78922" y1="57718" x2="78922" y2="57718"/>
                        <a14:foregroundMark x1="78922" y1="53020" x2="78922" y2="53020"/>
                        <a14:foregroundMark x1="78922" y1="60403" x2="78922" y2="60403"/>
                        <a14:foregroundMark x1="78922" y1="48993" x2="78922" y2="48993"/>
                        <a14:foregroundMark x1="78922" y1="44295" x2="78922" y2="44295"/>
                        <a14:foregroundMark x1="78922" y1="39597" x2="78922" y2="39597"/>
                        <a14:foregroundMark x1="78922" y1="34228" x2="78922" y2="34228"/>
                        <a14:foregroundMark x1="78922" y1="29530" x2="78922" y2="29530"/>
                        <a14:foregroundMark x1="78922" y1="24832" x2="78922" y2="24832"/>
                        <a14:foregroundMark x1="78922" y1="19463" x2="78922" y2="19463"/>
                        <a14:foregroundMark x1="78922" y1="22148" x2="78922" y2="22148"/>
                        <a14:foregroundMark x1="74837" y1="60403" x2="74837" y2="60403"/>
                        <a14:foregroundMark x1="69444" y1="32886" x2="69444" y2="32886"/>
                      </a14:backgroundRemoval>
                    </a14:imgEffect>
                  </a14:imgLayer>
                </a14:imgProps>
              </a:ext>
              <a:ext uri="{28A0092B-C50C-407E-A947-70E740481C1C}">
                <a14:useLocalDpi xmlns:a14="http://schemas.microsoft.com/office/drawing/2010/main" val="0"/>
              </a:ext>
            </a:extLst>
          </a:blip>
          <a:srcRect l="62699" t="13950" r="20619" b="20597"/>
          <a:stretch/>
        </p:blipFill>
        <p:spPr>
          <a:xfrm>
            <a:off x="7841348" y="4050673"/>
            <a:ext cx="776515" cy="741746"/>
          </a:xfrm>
          <a:prstGeom prst="rect">
            <a:avLst/>
          </a:prstGeom>
          <a:effectLst/>
        </p:spPr>
      </p:pic>
      <p:cxnSp>
        <p:nvCxnSpPr>
          <p:cNvPr id="22" name="Straight Arrow Connector 21"/>
          <p:cNvCxnSpPr/>
          <p:nvPr/>
        </p:nvCxnSpPr>
        <p:spPr>
          <a:xfrm flipV="1">
            <a:off x="914400" y="3074027"/>
            <a:ext cx="0" cy="735973"/>
          </a:xfrm>
          <a:prstGeom prst="straightConnector1">
            <a:avLst/>
          </a:prstGeom>
          <a:ln w="127000" cap="r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600" y="4050673"/>
            <a:ext cx="1371600" cy="978527"/>
          </a:xfrm>
          <a:prstGeom prst="rect">
            <a:avLst/>
          </a:prstGeom>
        </p:spPr>
        <p:txBody>
          <a:bodyPr vert="horz" lIns="91440" tIns="45720" rIns="91440" bIns="45720" rtlCol="0">
            <a:noAutofit/>
          </a:bodyPr>
          <a:lstStyle>
            <a:defPPr>
              <a:defRPr lang="en-US"/>
            </a:defPPr>
            <a:lvl1pPr indent="0">
              <a:spcBef>
                <a:spcPct val="20000"/>
              </a:spcBef>
              <a:buFont typeface="Arial" pitchFamily="34" charset="0"/>
              <a:buNone/>
              <a:defRPr>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r>
              <a:rPr lang="en-US" dirty="0" smtClean="0"/>
              <a:t>User cleans less than every cycle</a:t>
            </a:r>
            <a:endParaRPr lang="en-US" dirty="0"/>
          </a:p>
        </p:txBody>
      </p:sp>
      <p:cxnSp>
        <p:nvCxnSpPr>
          <p:cNvPr id="33" name="Straight Arrow Connector 32"/>
          <p:cNvCxnSpPr/>
          <p:nvPr/>
        </p:nvCxnSpPr>
        <p:spPr>
          <a:xfrm>
            <a:off x="4613275" y="3260098"/>
            <a:ext cx="3568700" cy="0"/>
          </a:xfrm>
          <a:prstGeom prst="straightConnector1">
            <a:avLst/>
          </a:prstGeom>
          <a:ln w="5715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610099" y="3276600"/>
            <a:ext cx="3571875" cy="341960"/>
          </a:xfrm>
          <a:prstGeom prst="rect">
            <a:avLst/>
          </a:prstGeom>
        </p:spPr>
        <p:txBody>
          <a:bodyPr vert="horz" lIns="91440" tIns="45720" rIns="91440" bIns="45720" rtlCol="0">
            <a:noAutofit/>
          </a:bodyPr>
          <a:lstStyle>
            <a:defPPr>
              <a:defRPr lang="en-US"/>
            </a:defPPr>
            <a:lvl1pPr indent="0">
              <a:spcBef>
                <a:spcPct val="20000"/>
              </a:spcBef>
              <a:buFont typeface="Arial" pitchFamily="34" charset="0"/>
              <a:buNone/>
              <a:defRPr>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r>
              <a:rPr lang="en-US" dirty="0" smtClean="0"/>
              <a:t>$13 - $40</a:t>
            </a:r>
            <a:endParaRPr lang="en-US" dirty="0"/>
          </a:p>
        </p:txBody>
      </p:sp>
      <p:cxnSp>
        <p:nvCxnSpPr>
          <p:cNvPr id="37" name="Straight Arrow Connector 36"/>
          <p:cNvCxnSpPr/>
          <p:nvPr/>
        </p:nvCxnSpPr>
        <p:spPr>
          <a:xfrm>
            <a:off x="4613275" y="3667125"/>
            <a:ext cx="3568700" cy="0"/>
          </a:xfrm>
          <a:prstGeom prst="straightConnector1">
            <a:avLst/>
          </a:prstGeom>
          <a:ln w="5715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990600" y="3657600"/>
            <a:ext cx="3495676" cy="0"/>
          </a:xfrm>
          <a:prstGeom prst="straightConnector1">
            <a:avLst/>
          </a:prstGeom>
          <a:ln w="5715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952500" y="3315640"/>
            <a:ext cx="3571875" cy="341960"/>
          </a:xfrm>
          <a:prstGeom prst="rect">
            <a:avLst/>
          </a:prstGeom>
        </p:spPr>
        <p:txBody>
          <a:bodyPr vert="horz" lIns="91440" tIns="45720" rIns="91440" bIns="45720" rtlCol="0">
            <a:noAutofit/>
          </a:bodyPr>
          <a:lstStyle>
            <a:defPPr>
              <a:defRPr lang="en-US"/>
            </a:defPPr>
            <a:lvl1pPr indent="0">
              <a:spcBef>
                <a:spcPct val="20000"/>
              </a:spcBef>
              <a:buFont typeface="Arial" pitchFamily="34" charset="0"/>
              <a:buNone/>
              <a:defRPr>
                <a:solidFill>
                  <a:schemeClr val="tx1">
                    <a:lumMod val="85000"/>
                    <a:lumOff val="15000"/>
                  </a:schemeClr>
                </a:solidFill>
                <a:effectLst>
                  <a:innerShdw blurRad="63500" dist="50800" dir="8100000">
                    <a:schemeClr val="bg1">
                      <a:lumMod val="95000"/>
                      <a:alpha val="60000"/>
                    </a:schemeClr>
                  </a:innerShdw>
                </a:effectLst>
                <a:latin typeface="ChunkFive Roman" pitchFamily="50"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r>
              <a:rPr lang="en-US" dirty="0" smtClean="0"/>
              <a:t>Additional Gains</a:t>
            </a:r>
            <a:endParaRPr lang="en-US" dirty="0"/>
          </a:p>
        </p:txBody>
      </p:sp>
    </p:spTree>
    <p:extLst>
      <p:ext uri="{BB962C8B-B14F-4D97-AF65-F5344CB8AC3E}">
        <p14:creationId xmlns:p14="http://schemas.microsoft.com/office/powerpoint/2010/main" val="199478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500"/>
                                        <p:tgtEl>
                                          <p:spTgt spid="36"/>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right)">
                                      <p:cBhvr>
                                        <p:cTn id="35" dur="500"/>
                                        <p:tgtEl>
                                          <p:spTgt spid="38"/>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right)">
                                      <p:cBhvr>
                                        <p:cTn id="38" dur="500"/>
                                        <p:tgtEl>
                                          <p:spTgt spid="41"/>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7" grpId="0"/>
      <p:bldP spid="36"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62200"/>
            <a:ext cx="9144000" cy="2057400"/>
          </a:xfrm>
        </p:spPr>
        <p:txBody>
          <a:bodyPr>
            <a:noAutofit/>
          </a:bodyPr>
          <a:lstStyle/>
          <a:p>
            <a:pPr marL="0" indent="0" algn="ctr">
              <a:buNone/>
            </a:pPr>
            <a:r>
              <a:rPr lang="en-US" sz="8800" dirty="0" smtClean="0">
                <a:solidFill>
                  <a:srgbClr val="0070C0"/>
                </a:solidFill>
                <a:effectLst>
                  <a:innerShdw blurRad="63500" dist="50800" dir="16200000">
                    <a:prstClr val="black">
                      <a:alpha val="16000"/>
                    </a:prstClr>
                  </a:innerShdw>
                </a:effectLst>
                <a:latin typeface="ChunkFive Roman" pitchFamily="50" charset="0"/>
              </a:rPr>
              <a:t>…How?!</a:t>
            </a:r>
            <a:endParaRPr lang="en-US" sz="8800" dirty="0">
              <a:solidFill>
                <a:srgbClr val="0070C0"/>
              </a:solidFill>
              <a:effectLst>
                <a:innerShdw blurRad="63500" dist="50800" dir="16200000">
                  <a:prstClr val="black">
                    <a:alpha val="16000"/>
                  </a:prstClr>
                </a:innerShdw>
              </a:effectLst>
              <a:latin typeface="ChunkFive Roman" pitchFamily="50" charset="0"/>
            </a:endParaRPr>
          </a:p>
        </p:txBody>
      </p:sp>
    </p:spTree>
    <p:extLst>
      <p:ext uri="{BB962C8B-B14F-4D97-AF65-F5344CB8AC3E}">
        <p14:creationId xmlns:p14="http://schemas.microsoft.com/office/powerpoint/2010/main" val="178322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2032"/>
            <a:ext cx="9144000" cy="7065819"/>
          </a:xfrm>
          <a:prstGeom prst="rect">
            <a:avLst/>
          </a:prstGeom>
          <a:noFill/>
          <a:ln>
            <a:noFill/>
          </a:ln>
        </p:spPr>
      </p:pic>
      <p:sp>
        <p:nvSpPr>
          <p:cNvPr id="3" name="Content Placeholder 2"/>
          <p:cNvSpPr txBox="1">
            <a:spLocks/>
          </p:cNvSpPr>
          <p:nvPr/>
        </p:nvSpPr>
        <p:spPr>
          <a:xfrm>
            <a:off x="184484" y="5670884"/>
            <a:ext cx="8686800" cy="1143000"/>
          </a:xfrm>
          <a:prstGeom prst="rect">
            <a:avLst/>
          </a:prstGeom>
          <a:solidFill>
            <a:srgbClr val="FFFFFF">
              <a:alpha val="80000"/>
            </a:srgb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000" dirty="0" smtClean="0">
                <a:solidFill>
                  <a:srgbClr val="92D050"/>
                </a:solidFill>
                <a:latin typeface="ChunkFive Roman" pitchFamily="50" charset="0"/>
              </a:rPr>
              <a:t>Improve the airflow…</a:t>
            </a:r>
            <a:endParaRPr lang="en-US" sz="6000" dirty="0">
              <a:solidFill>
                <a:srgbClr val="92D050"/>
              </a:solidFill>
              <a:latin typeface="ChunkFive Roman" pitchFamily="50" charset="0"/>
            </a:endParaRPr>
          </a:p>
        </p:txBody>
      </p:sp>
    </p:spTree>
    <p:extLst>
      <p:ext uri="{BB962C8B-B14F-4D97-AF65-F5344CB8AC3E}">
        <p14:creationId xmlns:p14="http://schemas.microsoft.com/office/powerpoint/2010/main" val="2525175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2314</TotalTime>
  <Words>2627</Words>
  <Application>Microsoft Office PowerPoint</Application>
  <PresentationFormat>On-screen Show (4:3)</PresentationFormat>
  <Paragraphs>367</Paragraphs>
  <Slides>47</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Wingdings</vt:lpstr>
      <vt:lpstr>ChunkFive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Closer Look At 2 Target Markets </vt:lpstr>
      <vt:lpstr>PowerPoint Presentation</vt:lpstr>
      <vt:lpstr>PowerPoint Presentation</vt:lpstr>
      <vt:lpstr>PowerPoint Presentation</vt:lpstr>
      <vt:lpstr>Rebates, You Say…?</vt:lpstr>
      <vt:lpstr>PowerPoint Presentation</vt:lpstr>
      <vt:lpstr>PowerPoint Presentation</vt:lpstr>
      <vt:lpstr>PowerPoint Presentation</vt:lpstr>
      <vt:lpstr>Award Winning</vt:lpstr>
      <vt:lpstr>Competitive Advantage</vt:lpstr>
      <vt:lpstr>Customer Survey</vt:lpstr>
      <vt:lpstr>Risks</vt:lpstr>
      <vt:lpstr>Commercial Filter Types</vt:lpstr>
      <vt:lpstr>Household Filter Type A</vt:lpstr>
      <vt:lpstr>Household Filter Types B &amp; C</vt:lpstr>
      <vt:lpstr>International Operations</vt:lpstr>
      <vt:lpstr>Operations</vt:lpstr>
      <vt:lpstr>Assumptions</vt:lpstr>
      <vt:lpstr>Business Development</vt:lpstr>
      <vt:lpstr>Operations</vt:lpstr>
      <vt:lpstr>Benchmarks</vt:lpstr>
      <vt:lpstr>PowerPoint Presentation</vt:lpstr>
      <vt:lpstr>Income Statement</vt:lpstr>
      <vt:lpstr>Balance sheet</vt:lpstr>
      <vt:lpstr>Cash Flow</vt:lpstr>
      <vt:lpstr>Funding and Valuation</vt:lpstr>
      <vt:lpstr>Financial Statement (P = $40)</vt:lpstr>
      <vt:lpstr>PowerPoint Presentation</vt:lpstr>
      <vt:lpstr>New design image</vt:lpstr>
      <vt:lpstr>Management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Brennan</dc:creator>
  <cp:lastModifiedBy>Justin</cp:lastModifiedBy>
  <cp:revision>176</cp:revision>
  <dcterms:created xsi:type="dcterms:W3CDTF">2011-11-30T16:43:43Z</dcterms:created>
  <dcterms:modified xsi:type="dcterms:W3CDTF">2011-12-13T22:35:25Z</dcterms:modified>
</cp:coreProperties>
</file>